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4.xml" ContentType="application/vnd.openxmlformats-officedocument.presentationml.tags+xml"/>
  <Override PartName="/ppt/notesSlides/notesSlide3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4.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43.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46.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47.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80"/>
  </p:notesMasterIdLst>
  <p:handoutMasterIdLst>
    <p:handoutMasterId r:id="rId81"/>
  </p:handoutMasterIdLst>
  <p:sldIdLst>
    <p:sldId id="914" r:id="rId2"/>
    <p:sldId id="912" r:id="rId3"/>
    <p:sldId id="795" r:id="rId4"/>
    <p:sldId id="796" r:id="rId5"/>
    <p:sldId id="738" r:id="rId6"/>
    <p:sldId id="797" r:id="rId7"/>
    <p:sldId id="871" r:id="rId8"/>
    <p:sldId id="872" r:id="rId9"/>
    <p:sldId id="798" r:id="rId10"/>
    <p:sldId id="799" r:id="rId11"/>
    <p:sldId id="887" r:id="rId12"/>
    <p:sldId id="888" r:id="rId13"/>
    <p:sldId id="889" r:id="rId14"/>
    <p:sldId id="890" r:id="rId15"/>
    <p:sldId id="891" r:id="rId16"/>
    <p:sldId id="892" r:id="rId17"/>
    <p:sldId id="893" r:id="rId18"/>
    <p:sldId id="894" r:id="rId19"/>
    <p:sldId id="895" r:id="rId20"/>
    <p:sldId id="896" r:id="rId21"/>
    <p:sldId id="897" r:id="rId22"/>
    <p:sldId id="898" r:id="rId23"/>
    <p:sldId id="899" r:id="rId24"/>
    <p:sldId id="900" r:id="rId25"/>
    <p:sldId id="901" r:id="rId26"/>
    <p:sldId id="902" r:id="rId27"/>
    <p:sldId id="903" r:id="rId28"/>
    <p:sldId id="904" r:id="rId29"/>
    <p:sldId id="905" r:id="rId30"/>
    <p:sldId id="906" r:id="rId31"/>
    <p:sldId id="907" r:id="rId32"/>
    <p:sldId id="908" r:id="rId33"/>
    <p:sldId id="909" r:id="rId34"/>
    <p:sldId id="910" r:id="rId35"/>
    <p:sldId id="911" r:id="rId36"/>
    <p:sldId id="804" r:id="rId37"/>
    <p:sldId id="868" r:id="rId38"/>
    <p:sldId id="856" r:id="rId39"/>
    <p:sldId id="800" r:id="rId40"/>
    <p:sldId id="845" r:id="rId41"/>
    <p:sldId id="754" r:id="rId42"/>
    <p:sldId id="861" r:id="rId43"/>
    <p:sldId id="862" r:id="rId44"/>
    <p:sldId id="753" r:id="rId45"/>
    <p:sldId id="801" r:id="rId46"/>
    <p:sldId id="847" r:id="rId47"/>
    <p:sldId id="742" r:id="rId48"/>
    <p:sldId id="802" r:id="rId49"/>
    <p:sldId id="849" r:id="rId50"/>
    <p:sldId id="873" r:id="rId51"/>
    <p:sldId id="874" r:id="rId52"/>
    <p:sldId id="875" r:id="rId53"/>
    <p:sldId id="876" r:id="rId54"/>
    <p:sldId id="877" r:id="rId55"/>
    <p:sldId id="878" r:id="rId56"/>
    <p:sldId id="879" r:id="rId57"/>
    <p:sldId id="880" r:id="rId58"/>
    <p:sldId id="881" r:id="rId59"/>
    <p:sldId id="882" r:id="rId60"/>
    <p:sldId id="883" r:id="rId61"/>
    <p:sldId id="884" r:id="rId62"/>
    <p:sldId id="885" r:id="rId63"/>
    <p:sldId id="886" r:id="rId64"/>
    <p:sldId id="913" r:id="rId65"/>
    <p:sldId id="749" r:id="rId66"/>
    <p:sldId id="750" r:id="rId67"/>
    <p:sldId id="770" r:id="rId68"/>
    <p:sldId id="848" r:id="rId69"/>
    <p:sldId id="854" r:id="rId70"/>
    <p:sldId id="855" r:id="rId71"/>
    <p:sldId id="858" r:id="rId72"/>
    <p:sldId id="867" r:id="rId73"/>
    <p:sldId id="860" r:id="rId74"/>
    <p:sldId id="863" r:id="rId75"/>
    <p:sldId id="864" r:id="rId76"/>
    <p:sldId id="865" r:id="rId77"/>
    <p:sldId id="771" r:id="rId78"/>
    <p:sldId id="859" r:id="rId79"/>
  </p:sldIdLst>
  <p:sldSz cx="12192000" cy="6858000"/>
  <p:notesSz cx="7099300" cy="10234613"/>
  <p:custDataLst>
    <p:tags r:id="rId82"/>
  </p:custDataLst>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008000"/>
    <a:srgbClr val="3333FF"/>
    <a:srgbClr val="FFFF00"/>
    <a:srgbClr val="FF3300"/>
    <a:srgbClr val="CC00CC"/>
    <a:srgbClr val="FFCC00"/>
    <a:srgbClr val="FF9999"/>
    <a:srgbClr val="CC0000"/>
    <a:srgbClr val="FF7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76786" autoAdjust="0"/>
  </p:normalViewPr>
  <p:slideViewPr>
    <p:cSldViewPr>
      <p:cViewPr>
        <p:scale>
          <a:sx n="80" d="100"/>
          <a:sy n="80" d="100"/>
        </p:scale>
        <p:origin x="600" y="5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tags" Target="tags/tag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2E9864FE-FFA6-4015-A909-1022FFF67E3D}" type="slidenum">
              <a:rPr lang="en-US"/>
              <a:pPr>
                <a:defRPr/>
              </a:pPr>
              <a:t>‹#›</a:t>
            </a:fld>
            <a:endParaRPr lang="en-US"/>
          </a:p>
        </p:txBody>
      </p:sp>
    </p:spTree>
    <p:extLst>
      <p:ext uri="{BB962C8B-B14F-4D97-AF65-F5344CB8AC3E}">
        <p14:creationId xmlns:p14="http://schemas.microsoft.com/office/powerpoint/2010/main" val="27745137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5844" name="Rectangle 4"/>
          <p:cNvSpPr>
            <a:spLocks noGrp="1" noRot="1" noChangeAspect="1" noChangeArrowheads="1" noTextEdit="1"/>
          </p:cNvSpPr>
          <p:nvPr>
            <p:ph type="sldImg" idx="2"/>
          </p:nvPr>
        </p:nvSpPr>
        <p:spPr bwMode="auto">
          <a:xfrm>
            <a:off x="992188" y="768350"/>
            <a:ext cx="5116512"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25546A54-71DD-48C4-8071-9DA185745F91}" type="slidenum">
              <a:rPr lang="en-US"/>
              <a:pPr>
                <a:defRPr/>
              </a:pPr>
              <a:t>‹#›</a:t>
            </a:fld>
            <a:endParaRPr lang="en-US"/>
          </a:p>
        </p:txBody>
      </p:sp>
    </p:spTree>
    <p:extLst>
      <p:ext uri="{BB962C8B-B14F-4D97-AF65-F5344CB8AC3E}">
        <p14:creationId xmlns:p14="http://schemas.microsoft.com/office/powerpoint/2010/main" val="42542461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1</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r>
              <a:rPr lang="en-US" dirty="0" smtClean="0"/>
              <a:t>https://</a:t>
            </a:r>
            <a:r>
              <a:rPr lang="en-US" dirty="0" err="1" smtClean="0"/>
              <a:t>www.youtube.com</a:t>
            </a:r>
            <a:r>
              <a:rPr lang="en-US" dirty="0" smtClean="0"/>
              <a:t>/</a:t>
            </a:r>
            <a:r>
              <a:rPr lang="en-US" dirty="0" err="1" smtClean="0"/>
              <a:t>watch?v</a:t>
            </a:r>
            <a:r>
              <a:rPr lang="en-US" dirty="0" smtClean="0"/>
              <a:t>=POiqY4FIfMY</a:t>
            </a:r>
            <a:endParaRPr lang="en-US" dirty="0"/>
          </a:p>
        </p:txBody>
      </p:sp>
    </p:spTree>
    <p:extLst>
      <p:ext uri="{BB962C8B-B14F-4D97-AF65-F5344CB8AC3E}">
        <p14:creationId xmlns:p14="http://schemas.microsoft.com/office/powerpoint/2010/main" val="98706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 just wrote an equation, but they</a:t>
            </a:r>
            <a:r>
              <a:rPr lang="en-US" baseline="0" dirty="0" smtClean="0"/>
              <a:t> basically told us to run </a:t>
            </a:r>
            <a:r>
              <a:rPr lang="en-US" baseline="0" dirty="0" err="1" smtClean="0"/>
              <a:t>Expectimax</a:t>
            </a:r>
            <a:r>
              <a:rPr lang="en-US" baseline="0" dirty="0" smtClean="0"/>
              <a:t>, right?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12</a:t>
            </a:fld>
            <a:endParaRPr lang="en-US"/>
          </a:p>
        </p:txBody>
      </p:sp>
    </p:spTree>
    <p:extLst>
      <p:ext uri="{BB962C8B-B14F-4D97-AF65-F5344CB8AC3E}">
        <p14:creationId xmlns:p14="http://schemas.microsoft.com/office/powerpoint/2010/main" val="1224695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tree gets very big very quickly.  But</a:t>
            </a:r>
            <a:r>
              <a:rPr lang="en-US" baseline="0" dirty="0" smtClean="0"/>
              <a:t> I might think that </a:t>
            </a:r>
            <a:r>
              <a:rPr lang="en-US" baseline="0" dirty="0" err="1" smtClean="0"/>
              <a:t>expectimax</a:t>
            </a:r>
            <a:r>
              <a:rPr lang="en-US" baseline="0" dirty="0" smtClean="0"/>
              <a:t> is a colossal waste of time for this problem.</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13</a:t>
            </a:fld>
            <a:endParaRPr lang="en-US"/>
          </a:p>
        </p:txBody>
      </p:sp>
    </p:spTree>
    <p:extLst>
      <p:ext uri="{BB962C8B-B14F-4D97-AF65-F5344CB8AC3E}">
        <p14:creationId xmlns:p14="http://schemas.microsoft.com/office/powerpoint/2010/main" val="1174555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doing too much work:</a:t>
            </a:r>
          </a:p>
          <a:p>
            <a:pPr marL="228600" indent="-228600">
              <a:buAutoNum type="arabicParenR"/>
            </a:pPr>
            <a:r>
              <a:rPr lang="en-US" baseline="0" dirty="0" smtClean="0"/>
              <a:t>States are repeated.  We shouldn't repeatedly calculate the same value over and over and over.</a:t>
            </a:r>
            <a:endParaRPr lang="en-US" dirty="0" smtClean="0"/>
          </a:p>
          <a:p>
            <a:r>
              <a:rPr lang="en-US" dirty="0" smtClean="0"/>
              <a:t>2) This tree is</a:t>
            </a:r>
            <a:r>
              <a:rPr lang="en-US" baseline="0" dirty="0" smtClean="0"/>
              <a:t> infinite. We should do some sort of depth limited computation.</a:t>
            </a:r>
          </a:p>
          <a:p>
            <a:r>
              <a:rPr lang="en-US" baseline="0" dirty="0" smtClean="0"/>
              <a:t>When the change gets small enough then we can say good enough.</a:t>
            </a:r>
          </a:p>
          <a:p>
            <a:r>
              <a:rPr lang="en-US" dirty="0" smtClean="0"/>
              <a:t>At </a:t>
            </a:r>
            <a:r>
              <a:rPr lang="en-US" dirty="0" smtClean="0"/>
              <a:t>depth 100, then you have gamma to the 100.  So it’s not going to contribute much at all</a:t>
            </a:r>
            <a:r>
              <a:rPr lang="en-US" dirty="0" smtClean="0"/>
              <a:t>.</a:t>
            </a:r>
          </a:p>
          <a:p>
            <a:endParaRPr lang="en-US" dirty="0" smtClean="0"/>
          </a:p>
          <a:p>
            <a:r>
              <a:rPr lang="en-US" dirty="0" smtClean="0"/>
              <a:t>How can we do the computation</a:t>
            </a:r>
            <a:r>
              <a:rPr lang="en-US" baseline="0" dirty="0" smtClean="0"/>
              <a:t> without running </a:t>
            </a:r>
            <a:r>
              <a:rPr lang="en-US" baseline="0" dirty="0" err="1" smtClean="0"/>
              <a:t>expectimax</a:t>
            </a:r>
            <a:r>
              <a:rPr lang="en-US" baseline="0" dirty="0" smtClean="0"/>
              <a:t> again and again and again.</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14</a:t>
            </a:fld>
            <a:endParaRPr lang="en-US"/>
          </a:p>
        </p:txBody>
      </p:sp>
    </p:spTree>
    <p:extLst>
      <p:ext uri="{BB962C8B-B14F-4D97-AF65-F5344CB8AC3E}">
        <p14:creationId xmlns:p14="http://schemas.microsoft.com/office/powerpoint/2010/main" val="146905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V_k</a:t>
            </a:r>
            <a:r>
              <a:rPr lang="en-US" dirty="0" smtClean="0"/>
              <a:t> is a time limited definition of V(s)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1502619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k=0, that’s a terminal state. I can’t do anything including exit,</a:t>
            </a:r>
            <a:r>
              <a:rPr lang="en-US" baseline="0" dirty="0" smtClean="0"/>
              <a:t> so no state gets any reward.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16</a:t>
            </a:fld>
            <a:endParaRPr lang="en-US"/>
          </a:p>
        </p:txBody>
      </p:sp>
    </p:spTree>
    <p:extLst>
      <p:ext uri="{BB962C8B-B14F-4D97-AF65-F5344CB8AC3E}">
        <p14:creationId xmlns:p14="http://schemas.microsoft.com/office/powerpoint/2010/main" val="443937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k=1, I can take a step to exit</a:t>
            </a:r>
            <a:r>
              <a:rPr lang="en-US" baseline="0" dirty="0" smtClean="0"/>
              <a:t> from the fire pit or the gem, so those goal states are the only ones that get rewards.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17</a:t>
            </a:fld>
            <a:endParaRPr lang="en-US"/>
          </a:p>
        </p:txBody>
      </p:sp>
    </p:spTree>
    <p:extLst>
      <p:ext uri="{BB962C8B-B14F-4D97-AF65-F5344CB8AC3E}">
        <p14:creationId xmlns:p14="http://schemas.microsoft.com/office/powerpoint/2010/main" val="288338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at k=2, we can start to see some rewards from other places.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18</a:t>
            </a:fld>
            <a:endParaRPr lang="en-US"/>
          </a:p>
        </p:txBody>
      </p:sp>
    </p:spTree>
    <p:extLst>
      <p:ext uri="{BB962C8B-B14F-4D97-AF65-F5344CB8AC3E}">
        <p14:creationId xmlns:p14="http://schemas.microsoft.com/office/powerpoint/2010/main" val="1902463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k=3,</a:t>
            </a:r>
            <a:r>
              <a:rPr lang="en-US" baseline="0" dirty="0" smtClean="0"/>
              <a:t> I can get reward from the ledge too.</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19</a:t>
            </a:fld>
            <a:endParaRPr lang="en-US"/>
          </a:p>
        </p:txBody>
      </p:sp>
    </p:spTree>
    <p:extLst>
      <p:ext uri="{BB962C8B-B14F-4D97-AF65-F5344CB8AC3E}">
        <p14:creationId xmlns:p14="http://schemas.microsoft.com/office/powerpoint/2010/main" val="737981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Rewards start to spread.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20</a:t>
            </a:fld>
            <a:endParaRPr lang="en-US"/>
          </a:p>
        </p:txBody>
      </p:sp>
    </p:spTree>
    <p:extLst>
      <p:ext uri="{BB962C8B-B14F-4D97-AF65-F5344CB8AC3E}">
        <p14:creationId xmlns:p14="http://schemas.microsoft.com/office/powerpoint/2010/main" val="853818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Rewards start to spread.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21</a:t>
            </a:fld>
            <a:endParaRPr lang="en-US"/>
          </a:p>
        </p:txBody>
      </p:sp>
    </p:spTree>
    <p:extLst>
      <p:ext uri="{BB962C8B-B14F-4D97-AF65-F5344CB8AC3E}">
        <p14:creationId xmlns:p14="http://schemas.microsoft.com/office/powerpoint/2010/main" val="1356290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2</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25644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happens if I go to step 7?</a:t>
            </a:r>
            <a:r>
              <a:rPr lang="en-US" baseline="0" dirty="0" smtClean="0"/>
              <a:t>  Will the 0.21 go up or down?</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22</a:t>
            </a:fld>
            <a:endParaRPr lang="en-US"/>
          </a:p>
        </p:txBody>
      </p:sp>
    </p:spTree>
    <p:extLst>
      <p:ext uri="{BB962C8B-B14F-4D97-AF65-F5344CB8AC3E}">
        <p14:creationId xmlns:p14="http://schemas.microsoft.com/office/powerpoint/2010/main" val="900566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23</a:t>
            </a:fld>
            <a:endParaRPr lang="en-US"/>
          </a:p>
        </p:txBody>
      </p:sp>
    </p:spTree>
    <p:extLst>
      <p:ext uri="{BB962C8B-B14F-4D97-AF65-F5344CB8AC3E}">
        <p14:creationId xmlns:p14="http://schemas.microsoft.com/office/powerpoint/2010/main" val="1178029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24</a:t>
            </a:fld>
            <a:endParaRPr lang="en-US"/>
          </a:p>
        </p:txBody>
      </p:sp>
    </p:spTree>
    <p:extLst>
      <p:ext uri="{BB962C8B-B14F-4D97-AF65-F5344CB8AC3E}">
        <p14:creationId xmlns:p14="http://schemas.microsoft.com/office/powerpoint/2010/main" val="1466932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25</a:t>
            </a:fld>
            <a:endParaRPr lang="en-US"/>
          </a:p>
        </p:txBody>
      </p:sp>
    </p:spTree>
    <p:extLst>
      <p:ext uri="{BB962C8B-B14F-4D97-AF65-F5344CB8AC3E}">
        <p14:creationId xmlns:p14="http://schemas.microsoft.com/office/powerpoint/2010/main" val="356226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26</a:t>
            </a:fld>
            <a:endParaRPr lang="en-US"/>
          </a:p>
        </p:txBody>
      </p:sp>
    </p:spTree>
    <p:extLst>
      <p:ext uri="{BB962C8B-B14F-4D97-AF65-F5344CB8AC3E}">
        <p14:creationId xmlns:p14="http://schemas.microsoft.com/office/powerpoint/2010/main" val="56971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27</a:t>
            </a:fld>
            <a:endParaRPr lang="en-US"/>
          </a:p>
        </p:txBody>
      </p:sp>
    </p:spTree>
    <p:extLst>
      <p:ext uri="{BB962C8B-B14F-4D97-AF65-F5344CB8AC3E}">
        <p14:creationId xmlns:p14="http://schemas.microsoft.com/office/powerpoint/2010/main" val="943111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28</a:t>
            </a:fld>
            <a:endParaRPr lang="en-US"/>
          </a:p>
        </p:txBody>
      </p:sp>
    </p:spTree>
    <p:extLst>
      <p:ext uri="{BB962C8B-B14F-4D97-AF65-F5344CB8AC3E}">
        <p14:creationId xmlns:p14="http://schemas.microsoft.com/office/powerpoint/2010/main" val="2065684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29</a:t>
            </a:fld>
            <a:endParaRPr lang="en-US"/>
          </a:p>
        </p:txBody>
      </p:sp>
    </p:spTree>
    <p:extLst>
      <p:ext uri="{BB962C8B-B14F-4D97-AF65-F5344CB8AC3E}">
        <p14:creationId xmlns:p14="http://schemas.microsoft.com/office/powerpoint/2010/main" val="1029828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 we know what it is it’s 0 for</a:t>
            </a:r>
            <a:r>
              <a:rPr lang="en-US" baseline="0" dirty="0" smtClean="0"/>
              <a:t> any state.</a:t>
            </a:r>
          </a:p>
          <a:p>
            <a:r>
              <a:rPr lang="en-US" baseline="0" dirty="0" smtClean="0"/>
              <a:t>V1, is a depth 1 </a:t>
            </a:r>
            <a:r>
              <a:rPr lang="en-US" baseline="0" dirty="0" err="1" smtClean="0"/>
              <a:t>expectimax</a:t>
            </a:r>
            <a:r>
              <a:rPr lang="en-US" baseline="0" dirty="0" smtClean="0"/>
              <a:t> computation</a:t>
            </a:r>
            <a:r>
              <a:rPr lang="en-US" baseline="0" dirty="0" smtClean="0"/>
              <a:t>.  We’ve got a whole lot of V1.</a:t>
            </a:r>
          </a:p>
          <a:p>
            <a:r>
              <a:rPr lang="en-US" baseline="0" dirty="0" smtClean="0"/>
              <a:t>At the next layer, we’ve got a lot of V_2.</a:t>
            </a:r>
            <a:endParaRPr lang="en-US" baseline="0" dirty="0" smtClean="0"/>
          </a:p>
          <a:p>
            <a:r>
              <a:rPr lang="en-US" baseline="0" dirty="0" smtClean="0"/>
              <a:t>Each layer is a </a:t>
            </a:r>
            <a:r>
              <a:rPr lang="en-US" baseline="0" dirty="0" err="1" smtClean="0"/>
              <a:t>V_k</a:t>
            </a:r>
            <a:r>
              <a:rPr lang="en-US" baseline="0" dirty="0" smtClean="0"/>
              <a:t> for an increasing value of k.</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30</a:t>
            </a:fld>
            <a:endParaRPr lang="en-US"/>
          </a:p>
        </p:txBody>
      </p:sp>
    </p:spTree>
    <p:extLst>
      <p:ext uri="{BB962C8B-B14F-4D97-AF65-F5344CB8AC3E}">
        <p14:creationId xmlns:p14="http://schemas.microsoft.com/office/powerpoint/2010/main" val="893657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an algorithm called value iteration.  You can think of this as building</a:t>
            </a:r>
            <a:r>
              <a:rPr lang="en-US" baseline="0" dirty="0" smtClean="0"/>
              <a:t> your value from the bottom up.   It will behave similarly to </a:t>
            </a:r>
            <a:r>
              <a:rPr lang="en-US" baseline="0" dirty="0" err="1" smtClean="0"/>
              <a:t>expectimax</a:t>
            </a:r>
            <a:r>
              <a:rPr lang="en-US" baseline="0" dirty="0" smtClean="0"/>
              <a:t>, but will be a lot less work, when we only have a small number of states.  Let’s see how it works.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31</a:t>
            </a:fld>
            <a:endParaRPr lang="en-US"/>
          </a:p>
        </p:txBody>
      </p:sp>
    </p:spTree>
    <p:extLst>
      <p:ext uri="{BB962C8B-B14F-4D97-AF65-F5344CB8AC3E}">
        <p14:creationId xmlns:p14="http://schemas.microsoft.com/office/powerpoint/2010/main" val="453900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a:t>
            </a:fld>
            <a:endParaRPr lang="en-US"/>
          </a:p>
        </p:txBody>
      </p:sp>
    </p:spTree>
    <p:extLst>
      <p:ext uri="{BB962C8B-B14F-4D97-AF65-F5344CB8AC3E}">
        <p14:creationId xmlns:p14="http://schemas.microsoft.com/office/powerpoint/2010/main" val="3972753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smtClean="0">
                <a:ea typeface="ＭＳ Ｐゴシック" pitchFamily="34" charset="-128"/>
              </a:rPr>
              <a:t>We are changing the equation</a:t>
            </a:r>
            <a:r>
              <a:rPr lang="en-US" baseline="0" dirty="0" smtClean="0">
                <a:ea typeface="ＭＳ Ｐゴシック" pitchFamily="34" charset="-128"/>
              </a:rPr>
              <a:t> by simply changing the equals sign to be an assignment.</a:t>
            </a:r>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We</a:t>
            </a:r>
            <a:r>
              <a:rPr lang="en-US" baseline="0" dirty="0" smtClean="0">
                <a:ea typeface="ＭＳ Ｐゴシック" pitchFamily="34" charset="-128"/>
              </a:rPr>
              <a:t> </a:t>
            </a:r>
            <a:r>
              <a:rPr lang="en-US" baseline="0" dirty="0" smtClean="0">
                <a:ea typeface="ＭＳ Ｐゴシック" pitchFamily="34" charset="-128"/>
              </a:rPr>
              <a:t>are going to store all of the V values in a vector.  For V_0, everything is just 0</a:t>
            </a:r>
            <a:r>
              <a:rPr lang="en-US" baseline="0" dirty="0" smtClean="0">
                <a:ea typeface="ＭＳ Ｐゴシック" pitchFamily="34" charset="-128"/>
              </a:rPr>
              <a:t>.</a:t>
            </a:r>
          </a:p>
          <a:p>
            <a:endParaRPr lang="en-US" baseline="0" dirty="0" smtClean="0">
              <a:ea typeface="ＭＳ Ｐゴシック" pitchFamily="34" charset="-128"/>
            </a:endParaRPr>
          </a:p>
          <a:p>
            <a:r>
              <a:rPr lang="en-US" baseline="0" dirty="0" smtClean="0">
                <a:ea typeface="ＭＳ Ｐゴシック" pitchFamily="34" charset="-128"/>
              </a:rPr>
              <a:t>The recursion is into an </a:t>
            </a:r>
            <a:r>
              <a:rPr lang="en-US" baseline="0" dirty="0" err="1" smtClean="0">
                <a:ea typeface="ＭＳ Ｐゴシック" pitchFamily="34" charset="-128"/>
              </a:rPr>
              <a:t>Expectimax</a:t>
            </a:r>
            <a:r>
              <a:rPr lang="en-US" baseline="0" dirty="0" smtClean="0">
                <a:ea typeface="ＭＳ Ｐゴシック" pitchFamily="34" charset="-128"/>
              </a:rPr>
              <a:t> tree that we have already </a:t>
            </a:r>
            <a:r>
              <a:rPr lang="en-US" baseline="0" dirty="0" smtClean="0">
                <a:ea typeface="ＭＳ Ｐゴシック" pitchFamily="34" charset="-128"/>
              </a:rPr>
              <a:t>computed.  </a:t>
            </a:r>
            <a:r>
              <a:rPr lang="en-US" baseline="0" dirty="0" smtClean="0">
                <a:ea typeface="ＭＳ Ｐゴシック" pitchFamily="34" charset="-128"/>
              </a:rPr>
              <a:t>The recursion won’t actually happen because we’ve already got it.</a:t>
            </a:r>
          </a:p>
          <a:p>
            <a:endParaRPr lang="en-US" baseline="0" dirty="0" smtClean="0">
              <a:ea typeface="ＭＳ Ｐゴシック" pitchFamily="34" charset="-128"/>
            </a:endParaRPr>
          </a:p>
          <a:p>
            <a:r>
              <a:rPr lang="en-US" baseline="0" dirty="0" smtClean="0">
                <a:ea typeface="ＭＳ Ｐゴシック" pitchFamily="34" charset="-128"/>
              </a:rPr>
              <a:t>What will </a:t>
            </a:r>
            <a:r>
              <a:rPr lang="en-US" baseline="0" dirty="0" smtClean="0">
                <a:ea typeface="ＭＳ Ｐゴシック" pitchFamily="34" charset="-128"/>
              </a:rPr>
              <a:t>this actually do?  We </a:t>
            </a:r>
            <a:r>
              <a:rPr lang="en-US" baseline="0" dirty="0" smtClean="0">
                <a:ea typeface="ＭＳ Ｐゴシック" pitchFamily="34" charset="-128"/>
              </a:rPr>
              <a:t>can go from 0, to 1 to 2, to K.  Each time we will go deeper into the tree.  When should we stop?  When the values start to converge.</a:t>
            </a:r>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Complexity</a:t>
            </a:r>
            <a:r>
              <a:rPr lang="en-US" baseline="0" dirty="0" smtClean="0">
                <a:ea typeface="ＭＳ Ｐゴシック" pitchFamily="34" charset="-128"/>
              </a:rPr>
              <a:t> = we do this update for each state, then we do a little </a:t>
            </a:r>
            <a:r>
              <a:rPr lang="en-US" baseline="0" dirty="0" err="1" smtClean="0">
                <a:ea typeface="ＭＳ Ｐゴシック" pitchFamily="34" charset="-128"/>
              </a:rPr>
              <a:t>expectimax</a:t>
            </a:r>
            <a:r>
              <a:rPr lang="en-US" baseline="0" dirty="0" smtClean="0">
                <a:ea typeface="ＭＳ Ｐゴシック" pitchFamily="34" charset="-128"/>
              </a:rPr>
              <a:t>.  We do a for loop over A to take take a max over each action, then we do another for loop that goes over each state again. </a:t>
            </a:r>
            <a:r>
              <a:rPr lang="en-US" baseline="0" dirty="0" smtClean="0">
                <a:ea typeface="ＭＳ Ｐゴシック" pitchFamily="34" charset="-128"/>
              </a:rPr>
              <a:t> So the complexity is S*A*S or S^2*A.</a:t>
            </a:r>
            <a:endParaRPr lang="en-US" baseline="0" dirty="0" smtClean="0">
              <a:ea typeface="ＭＳ Ｐゴシック" pitchFamily="34" charset="-128"/>
            </a:endParaRPr>
          </a:p>
          <a:p>
            <a:endParaRPr lang="en-US" dirty="0" smtClean="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32</a:t>
            </a:fld>
            <a:endParaRPr lang="en-US"/>
          </a:p>
        </p:txBody>
      </p:sp>
    </p:spTree>
    <p:extLst>
      <p:ext uri="{BB962C8B-B14F-4D97-AF65-F5344CB8AC3E}">
        <p14:creationId xmlns:p14="http://schemas.microsoft.com/office/powerpoint/2010/main" val="1392633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endParaRPr lang="en-US" baseline="0" dirty="0" smtClean="0"/>
          </a:p>
          <a:p>
            <a:r>
              <a:rPr lang="en-US" baseline="0" dirty="0" smtClean="0"/>
              <a:t>For Overheated that’s still just 0.</a:t>
            </a:r>
          </a:p>
          <a:p>
            <a:endParaRPr lang="en-US" baseline="0" dirty="0" smtClean="0"/>
          </a:p>
          <a:p>
            <a:r>
              <a:rPr lang="en-US" baseline="0" dirty="0" smtClean="0"/>
              <a:t>For Cool</a:t>
            </a:r>
            <a:r>
              <a:rPr lang="en-US" baseline="0" dirty="0" smtClean="0"/>
              <a:t>: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33</a:t>
            </a:fld>
            <a:endParaRPr lang="en-US"/>
          </a:p>
        </p:txBody>
      </p:sp>
    </p:spTree>
    <p:extLst>
      <p:ext uri="{BB962C8B-B14F-4D97-AF65-F5344CB8AC3E}">
        <p14:creationId xmlns:p14="http://schemas.microsoft.com/office/powerpoint/2010/main" val="1170030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34</a:t>
            </a:fld>
            <a:endParaRPr lang="en-US"/>
          </a:p>
        </p:txBody>
      </p:sp>
    </p:spTree>
    <p:extLst>
      <p:ext uri="{BB962C8B-B14F-4D97-AF65-F5344CB8AC3E}">
        <p14:creationId xmlns:p14="http://schemas.microsoft.com/office/powerpoint/2010/main" val="16893680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game is infinite, like</a:t>
            </a:r>
            <a:r>
              <a:rPr lang="en-US" baseline="0" dirty="0" smtClean="0"/>
              <a:t> in racing then it won’t converge.</a:t>
            </a:r>
          </a:p>
          <a:p>
            <a:endParaRPr lang="en-US" baseline="0" dirty="0" smtClean="0"/>
          </a:p>
          <a:p>
            <a:r>
              <a:rPr lang="en-US" baseline="0" dirty="0" smtClean="0"/>
              <a:t>Imagine tree </a:t>
            </a:r>
            <a:r>
              <a:rPr lang="en-US" baseline="0" dirty="0" err="1" smtClean="0"/>
              <a:t>V_k</a:t>
            </a:r>
            <a:r>
              <a:rPr lang="en-US" baseline="0" dirty="0" smtClean="0"/>
              <a:t> is actually depth  V_k+1, but the last layer is all 0.</a:t>
            </a:r>
          </a:p>
          <a:p>
            <a:endParaRPr lang="en-US" baseline="0" dirty="0" smtClean="0"/>
          </a:p>
          <a:p>
            <a:r>
              <a:rPr lang="en-US" baseline="0" dirty="0" smtClean="0"/>
              <a:t>Draw height as k+1.  Fill in bottom as 0. </a:t>
            </a:r>
          </a:p>
          <a:p>
            <a:endParaRPr lang="en-US" baseline="0" dirty="0" smtClean="0"/>
          </a:p>
          <a:p>
            <a:r>
              <a:rPr lang="mr-IN" baseline="0" dirty="0" smtClean="0"/>
              <a:t>…</a:t>
            </a:r>
            <a:endParaRPr lang="en-US" baseline="0" dirty="0" smtClean="0"/>
          </a:p>
          <a:p>
            <a:r>
              <a:rPr lang="en-US" baseline="0" dirty="0" smtClean="0"/>
              <a:t>How fast it converges, depends on the effective depth, or gamma.  As gamma gets closer to 1, then the effective depth is deeper.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35</a:t>
            </a:fld>
            <a:endParaRPr lang="en-US"/>
          </a:p>
        </p:txBody>
      </p:sp>
    </p:spTree>
    <p:extLst>
      <p:ext uri="{BB962C8B-B14F-4D97-AF65-F5344CB8AC3E}">
        <p14:creationId xmlns:p14="http://schemas.microsoft.com/office/powerpoint/2010/main" val="192846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smtClean="0">
                <a:ea typeface="ＭＳ Ｐゴシック" pitchFamily="34" charset="-128"/>
              </a:rPr>
              <a:t>This system of equations is hard to solve because it has got both</a:t>
            </a:r>
            <a:r>
              <a:rPr lang="en-US" baseline="0" dirty="0" smtClean="0">
                <a:ea typeface="ＭＳ Ｐゴシック" pitchFamily="34" charset="-128"/>
              </a:rPr>
              <a:t> averages and maxes, so it’s not a linear thing.  So we’ll need an algorithm to do it.  Value iteration is one way.</a:t>
            </a:r>
          </a:p>
          <a:p>
            <a:r>
              <a:rPr lang="en-US" baseline="0" dirty="0" err="1" smtClean="0">
                <a:ea typeface="ＭＳ Ｐゴシック" pitchFamily="34" charset="-128"/>
              </a:rPr>
              <a:t>Expectimax</a:t>
            </a:r>
            <a:r>
              <a:rPr lang="en-US" baseline="0" dirty="0" smtClean="0">
                <a:ea typeface="ＭＳ Ｐゴシック" pitchFamily="34" charset="-128"/>
              </a:rPr>
              <a:t> is another way of doing it.  They have a trade-off as to which is more efficient. </a:t>
            </a:r>
            <a:endParaRPr lang="en-US" dirty="0" smtClean="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36</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Good policies v. bad policies.  Methods to work over policies to make them better, rather than over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38</a:t>
            </a:fld>
            <a:endParaRPr lang="en-US"/>
          </a:p>
        </p:txBody>
      </p:sp>
    </p:spTree>
    <p:extLst>
      <p:ext uri="{BB962C8B-B14F-4D97-AF65-F5344CB8AC3E}">
        <p14:creationId xmlns:p14="http://schemas.microsoft.com/office/powerpoint/2010/main" val="19368454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Figure out for a policy, what the values are.</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39</a:t>
            </a:fld>
            <a:endParaRPr lang="en-US"/>
          </a:p>
        </p:txBody>
      </p:sp>
    </p:spTree>
    <p:extLst>
      <p:ext uri="{BB962C8B-B14F-4D97-AF65-F5344CB8AC3E}">
        <p14:creationId xmlns:p14="http://schemas.microsoft.com/office/powerpoint/2010/main" val="1137988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So far we’ve only been talking about </a:t>
            </a:r>
            <a:r>
              <a:rPr lang="en-US" baseline="0" dirty="0" smtClean="0"/>
              <a:t>executing under optimal actions.  That gave us optimal values and therefore optimal behaviors.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Here we’re going to talk about </a:t>
            </a:r>
            <a:r>
              <a:rPr lang="en-US" dirty="0" smtClean="0"/>
              <a:t>what to</a:t>
            </a:r>
            <a:r>
              <a:rPr lang="en-US" baseline="0" dirty="0" smtClean="0"/>
              <a:t> do under a fixed policy, pi.</a:t>
            </a:r>
          </a:p>
          <a:p>
            <a:endParaRPr lang="en-US" baseline="0" dirty="0" smtClean="0"/>
          </a:p>
          <a:p>
            <a:r>
              <a:rPr lang="en-US" baseline="0" dirty="0" smtClean="0"/>
              <a:t>If I have a fixed policy, then I don’t have a lot choices.  I don’t have to max over the set of possible actions anymore.   Essentially the tree is pruned.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40</a:t>
            </a:fld>
            <a:endParaRPr lang="en-US"/>
          </a:p>
        </p:txBody>
      </p:sp>
    </p:spTree>
    <p:extLst>
      <p:ext uri="{BB962C8B-B14F-4D97-AF65-F5344CB8AC3E}">
        <p14:creationId xmlns:p14="http://schemas.microsoft.com/office/powerpoint/2010/main" val="203707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Under optimal policies one thing we needed to do was to calculate</a:t>
            </a:r>
            <a:r>
              <a:rPr lang="en-US" baseline="0" dirty="0" smtClean="0"/>
              <a:t> the utility of a state.</a:t>
            </a:r>
          </a:p>
          <a:p>
            <a:endParaRPr lang="en-US" baseline="0" dirty="0" smtClean="0"/>
          </a:p>
          <a:p>
            <a:r>
              <a:rPr lang="en-US" baseline="0" dirty="0" smtClean="0"/>
              <a:t>We’ll need to do that again.  Now it’s actually easier.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need to write an equation.  We used to write a maximum.  We don’t need to do that anymore.  But we still need to con</a:t>
            </a:r>
            <a:r>
              <a:rPr lang="en-US" baseline="0" dirty="0" smtClean="0"/>
              <a:t>sider all possible outcomes. </a:t>
            </a:r>
            <a:endParaRPr lang="en-US" dirty="0" smtClean="0"/>
          </a:p>
          <a:p>
            <a:r>
              <a:rPr lang="en-US" baseline="0" dirty="0" smtClean="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41</a:t>
            </a:fld>
            <a:endParaRPr lang="en-US"/>
          </a:p>
        </p:txBody>
      </p:sp>
    </p:spTree>
    <p:extLst>
      <p:ext uri="{BB962C8B-B14F-4D97-AF65-F5344CB8AC3E}">
        <p14:creationId xmlns:p14="http://schemas.microsoft.com/office/powerpoint/2010/main" val="11838332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an example of policy evaluation. How about this one?  It’s bad.  The agent can simulate it in its head and decide that it is bad.</a:t>
            </a:r>
          </a:p>
          <a:p>
            <a:endParaRPr lang="en-US" dirty="0" smtClean="0"/>
          </a:p>
          <a:p>
            <a:r>
              <a:rPr lang="en-US" dirty="0" smtClean="0"/>
              <a:t>This one</a:t>
            </a:r>
            <a:r>
              <a:rPr lang="en-US" baseline="0" dirty="0" smtClean="0"/>
              <a:t> looks better.  The robot can think about it and decide that it’s better than the previous one. </a:t>
            </a:r>
          </a:p>
          <a:p>
            <a:endParaRPr lang="en-US" baseline="0" dirty="0" smtClean="0"/>
          </a:p>
          <a:p>
            <a:r>
              <a:rPr lang="en-US" baseline="0" dirty="0" smtClean="0"/>
              <a:t>If it’s got a choice then it will pick this policy.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42</a:t>
            </a:fld>
            <a:endParaRPr lang="en-US"/>
          </a:p>
        </p:txBody>
      </p:sp>
    </p:spTree>
    <p:extLst>
      <p:ext uri="{BB962C8B-B14F-4D97-AF65-F5344CB8AC3E}">
        <p14:creationId xmlns:p14="http://schemas.microsoft.com/office/powerpoint/2010/main" val="706385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9700" y="768350"/>
            <a:ext cx="6819900" cy="3836988"/>
          </a:xfrm>
          <a:ln/>
        </p:spPr>
      </p:sp>
      <p:sp>
        <p:nvSpPr>
          <p:cNvPr id="19458" name="Notes Placeholder 2"/>
          <p:cNvSpPr>
            <a:spLocks noGrp="1"/>
          </p:cNvSpPr>
          <p:nvPr>
            <p:ph type="body" idx="1"/>
          </p:nvPr>
        </p:nvSpPr>
        <p:spPr>
          <a:noFill/>
          <a:ln/>
        </p:spPr>
        <p:txBody>
          <a:bodyPr/>
          <a:lstStyle/>
          <a:p>
            <a:r>
              <a:rPr lang="en-US" smtClean="0">
                <a:ea typeface="ＭＳ Ｐゴシック" pitchFamily="34" charset="-128"/>
              </a:rPr>
              <a:t>[cut demo of moving around in grid world program]</a:t>
            </a:r>
          </a:p>
        </p:txBody>
      </p:sp>
      <p:sp>
        <p:nvSpPr>
          <p:cNvPr id="19459" name="Slide Number Placeholder 3"/>
          <p:cNvSpPr>
            <a:spLocks noGrp="1"/>
          </p:cNvSpPr>
          <p:nvPr>
            <p:ph type="sldNum" sz="quarter" idx="5"/>
          </p:nvPr>
        </p:nvSpPr>
        <p:spPr>
          <a:noFill/>
        </p:spPr>
        <p:txBody>
          <a:bodyPr/>
          <a:lstStyle/>
          <a:p>
            <a:pPr defTabSz="988101"/>
            <a:fld id="{552C0BAA-F2C0-47C6-A20B-733CA31DCFFD}" type="slidenum">
              <a:rPr lang="en-US"/>
              <a:pPr defTabSz="988101"/>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how the values work</a:t>
            </a:r>
            <a:r>
              <a:rPr lang="en-US" baseline="0" dirty="0" smtClean="0"/>
              <a:t> out. </a:t>
            </a:r>
          </a:p>
          <a:p>
            <a:endParaRPr lang="en-US" baseline="0" dirty="0" smtClean="0"/>
          </a:p>
          <a:p>
            <a:r>
              <a:rPr lang="en-US" baseline="0" dirty="0" smtClean="0"/>
              <a:t>The always go right one doesn’t work out so well in less you’re on the exit square.  But importantly, it has values.  So we can evaluate how good it is.</a:t>
            </a:r>
          </a:p>
          <a:p>
            <a:endParaRPr lang="en-US" baseline="0" dirty="0" smtClean="0"/>
          </a:p>
          <a:p>
            <a:r>
              <a:rPr lang="en-US" baseline="0" dirty="0" smtClean="0"/>
              <a:t>The second has better values.</a:t>
            </a:r>
          </a:p>
          <a:p>
            <a:endParaRPr lang="en-US" baseline="0" dirty="0" smtClean="0"/>
          </a:p>
          <a:p>
            <a:r>
              <a:rPr lang="en-US" dirty="0" smtClean="0"/>
              <a:t>The reason we want to evaluate policies, is</a:t>
            </a:r>
            <a:r>
              <a:rPr lang="en-US" baseline="0" dirty="0" smtClean="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43</a:t>
            </a:fld>
            <a:endParaRPr lang="en-US"/>
          </a:p>
        </p:txBody>
      </p:sp>
    </p:spTree>
    <p:extLst>
      <p:ext uri="{BB962C8B-B14F-4D97-AF65-F5344CB8AC3E}">
        <p14:creationId xmlns:p14="http://schemas.microsoft.com/office/powerpoint/2010/main" val="464851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One way is to look at it just like value iteration.</a:t>
            </a:r>
          </a:p>
          <a:p>
            <a:endParaRPr lang="en-US" dirty="0" smtClean="0"/>
          </a:p>
          <a:p>
            <a:r>
              <a:rPr lang="en-US" dirty="0" smtClean="0"/>
              <a:t>At V_0, give 0.</a:t>
            </a:r>
          </a:p>
          <a:p>
            <a:endParaRPr lang="en-US" dirty="0" smtClean="0"/>
          </a:p>
          <a:p>
            <a:r>
              <a:rPr lang="en-US" dirty="0" smtClean="0"/>
              <a:t>Then recursively,</a:t>
            </a:r>
            <a:r>
              <a:rPr lang="en-US" baseline="0" dirty="0" smtClean="0"/>
              <a:t> compute it for iteratively higher k.</a:t>
            </a:r>
          </a:p>
          <a:p>
            <a:r>
              <a:rPr lang="en-US" baseline="0" dirty="0" smtClean="0"/>
              <a:t>Imagine I have k+1 time steps left.</a:t>
            </a:r>
          </a:p>
          <a:p>
            <a:r>
              <a:rPr lang="en-US" baseline="0" dirty="0" smtClean="0"/>
              <a:t>Take the action pi of S.  </a:t>
            </a:r>
          </a:p>
          <a:p>
            <a:r>
              <a:rPr lang="en-US" baseline="0" dirty="0" smtClean="0"/>
              <a:t>Average over all possible states s’</a:t>
            </a:r>
          </a:p>
          <a:p>
            <a:r>
              <a:rPr lang="en-US" baseline="0" dirty="0" smtClean="0"/>
              <a:t>Add the instantaneous reward R </a:t>
            </a:r>
          </a:p>
          <a:p>
            <a:r>
              <a:rPr lang="en-US" baseline="0" dirty="0" smtClean="0"/>
              <a:t>plus the discounted future reward at the landing state s until the end of time.</a:t>
            </a:r>
          </a:p>
          <a:p>
            <a:endParaRPr lang="en-US" baseline="0" dirty="0" smtClean="0"/>
          </a:p>
          <a:p>
            <a:r>
              <a:rPr lang="en-US" baseline="0" dirty="0" smtClean="0"/>
              <a:t>This is more efficient than standard value iteration.  </a:t>
            </a:r>
          </a:p>
          <a:p>
            <a:r>
              <a:rPr lang="en-US" baseline="0" dirty="0" smtClean="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smtClean="0"/>
          </a:p>
          <a:p>
            <a:r>
              <a:rPr lang="en-US" baseline="0" dirty="0" smtClean="0"/>
              <a:t>This O(S^2) no longer has the A term. </a:t>
            </a:r>
          </a:p>
          <a:p>
            <a:endParaRPr lang="en-US" baseline="0" dirty="0" smtClean="0"/>
          </a:p>
          <a:p>
            <a:r>
              <a:rPr lang="en-US" dirty="0" smtClean="0"/>
              <a:t>Without</a:t>
            </a:r>
            <a:r>
              <a:rPr lang="en-US" baseline="0" dirty="0" smtClean="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44</a:t>
            </a:fld>
            <a:endParaRPr lang="en-US"/>
          </a:p>
        </p:txBody>
      </p:sp>
    </p:spTree>
    <p:extLst>
      <p:ext uri="{BB962C8B-B14F-4D97-AF65-F5344CB8AC3E}">
        <p14:creationId xmlns:p14="http://schemas.microsoft.com/office/powerpoint/2010/main" val="19459555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so we just looked at the situation where</a:t>
            </a:r>
            <a:r>
              <a:rPr lang="en-US" baseline="0" dirty="0" smtClean="0"/>
              <a:t> we are given a policy, and we need to assign values to it.</a:t>
            </a:r>
          </a:p>
          <a:p>
            <a:r>
              <a:rPr lang="en-US" baseline="0" dirty="0" smtClean="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45</a:t>
            </a:fld>
            <a:endParaRPr lang="en-US"/>
          </a:p>
        </p:txBody>
      </p:sp>
    </p:spTree>
    <p:extLst>
      <p:ext uri="{BB962C8B-B14F-4D97-AF65-F5344CB8AC3E}">
        <p14:creationId xmlns:p14="http://schemas.microsoft.com/office/powerpoint/2010/main" val="8214445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Let’s</a:t>
            </a:r>
            <a:r>
              <a:rPr lang="en-US" baseline="0" dirty="0" smtClean="0"/>
              <a:t> compute the actions to take given the values.</a:t>
            </a:r>
          </a:p>
          <a:p>
            <a:r>
              <a:rPr lang="en-US" baseline="0" dirty="0" smtClean="0"/>
              <a:t>Someone gives us the optimal values.</a:t>
            </a:r>
          </a:p>
          <a:p>
            <a:r>
              <a:rPr lang="en-US" baseline="0" dirty="0" smtClean="0"/>
              <a:t>How should I act? </a:t>
            </a:r>
          </a:p>
          <a:p>
            <a:r>
              <a:rPr lang="en-US" baseline="0" dirty="0" smtClean="0"/>
              <a:t>Look at the interesting square on the ledge.</a:t>
            </a:r>
          </a:p>
          <a:p>
            <a:r>
              <a:rPr lang="en-US" baseline="0" dirty="0" smtClean="0"/>
              <a:t>.89 </a:t>
            </a:r>
            <a:r>
              <a:rPr lang="mr-IN" baseline="0" dirty="0" smtClean="0"/>
              <a:t>–</a:t>
            </a:r>
            <a:r>
              <a:rPr lang="en-US" baseline="0" dirty="0" smtClean="0"/>
              <a:t> that’s not bad.  Should I choose to go North?  South?  It turns out that here we shouldn’t go north to the .98, but we shouldn’t head in that direction.  We should hit the wall and wait to move up by chance.  </a:t>
            </a:r>
            <a:endParaRPr lang="en-US" baseline="0" dirty="0" smtClean="0"/>
          </a:p>
          <a:p>
            <a:r>
              <a:rPr lang="en-US" baseline="0" dirty="0" smtClean="0"/>
              <a:t>The values let you figure out that the square to the north is better than you, but not how to get there.</a:t>
            </a:r>
          </a:p>
          <a:p>
            <a:r>
              <a:rPr lang="en-US" baseline="0" dirty="0" smtClean="0"/>
              <a:t> So it’s not obvious how to act optimally given the values.</a:t>
            </a:r>
          </a:p>
          <a:p>
            <a:endParaRPr lang="en-US" baseline="0" dirty="0" smtClean="0"/>
          </a:p>
          <a:p>
            <a:r>
              <a:rPr lang="en-US" baseline="0" dirty="0" smtClean="0"/>
              <a:t>If you didn’t have the helpful arrows here, and you only had the optimal values, how would you figure out how to act.</a:t>
            </a:r>
          </a:p>
          <a:p>
            <a:r>
              <a:rPr lang="en-US" baseline="0" dirty="0" smtClean="0"/>
              <a:t>The answer to that is you basically have to do </a:t>
            </a:r>
            <a:r>
              <a:rPr lang="en-US" baseline="0" dirty="0" err="1" smtClean="0"/>
              <a:t>expectimax</a:t>
            </a:r>
            <a:r>
              <a:rPr lang="en-US" baseline="0" dirty="0" smtClean="0"/>
              <a:t>. </a:t>
            </a:r>
          </a:p>
          <a:p>
            <a:r>
              <a:rPr lang="en-US" dirty="0" smtClean="0"/>
              <a:t>You have to unroll this and see which was the action that gave rise to these values.</a:t>
            </a:r>
          </a:p>
          <a:p>
            <a:r>
              <a:rPr lang="en-US" dirty="0" smtClean="0"/>
              <a:t>We</a:t>
            </a:r>
            <a:r>
              <a:rPr lang="en-US" baseline="0" dirty="0" smtClean="0"/>
              <a:t> don’t have to do it very deeply.  We’ll see when we unroll it we’ll need to </a:t>
            </a:r>
            <a:r>
              <a:rPr lang="en-US" baseline="0" dirty="0" err="1" smtClean="0"/>
              <a:t>recurse</a:t>
            </a:r>
            <a:r>
              <a:rPr lang="en-US" baseline="0" dirty="0" smtClean="0"/>
              <a:t>, but we’ve already got those actions, so we only have to go one step deep.</a:t>
            </a:r>
          </a:p>
          <a:p>
            <a:endParaRPr lang="en-US" baseline="0" dirty="0" smtClean="0"/>
          </a:p>
          <a:p>
            <a:r>
              <a:rPr lang="en-US" baseline="0" dirty="0" smtClean="0"/>
              <a:t>[write equation on the board, initially omitting </a:t>
            </a:r>
            <a:r>
              <a:rPr lang="en-US" baseline="0" dirty="0" err="1" smtClean="0"/>
              <a:t>argmax</a:t>
            </a:r>
            <a:r>
              <a:rPr lang="en-US" baseline="0" dirty="0" smtClean="0"/>
              <a:t>]</a:t>
            </a:r>
          </a:p>
          <a:p>
            <a:r>
              <a:rPr lang="mr-IN" baseline="0" dirty="0" smtClean="0"/>
              <a:t>…</a:t>
            </a:r>
            <a:endParaRPr lang="en-US" baseline="0" dirty="0" smtClean="0"/>
          </a:p>
          <a:p>
            <a:r>
              <a:rPr lang="en-US" baseline="0" dirty="0" smtClean="0"/>
              <a:t>The discounted future is given to us, since we have V*(s).</a:t>
            </a:r>
            <a:endParaRPr lang="en-US" baseline="0" dirty="0" smtClean="0"/>
          </a:p>
          <a:p>
            <a:r>
              <a:rPr lang="en-US" baseline="0" dirty="0" smtClean="0"/>
              <a:t>Notation over a is </a:t>
            </a:r>
            <a:r>
              <a:rPr lang="en-US" baseline="0" dirty="0" err="1" smtClean="0"/>
              <a:t>arg</a:t>
            </a:r>
            <a:r>
              <a:rPr lang="en-US" baseline="0" dirty="0" smtClean="0"/>
              <a:t> max.  Instead of giving me the maximum value, it gives me the action a that achieves the maximum.</a:t>
            </a:r>
          </a:p>
          <a:p>
            <a:endParaRPr lang="en-US" dirty="0" smtClean="0"/>
          </a:p>
          <a:p>
            <a:r>
              <a:rPr lang="en-US" dirty="0" smtClean="0"/>
              <a:t>This one step look ahead</a:t>
            </a:r>
            <a:r>
              <a:rPr lang="en-US" baseline="0" dirty="0" smtClean="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46</a:t>
            </a:fld>
            <a:endParaRPr lang="en-US"/>
          </a:p>
        </p:txBody>
      </p:sp>
    </p:spTree>
    <p:extLst>
      <p:ext uri="{BB962C8B-B14F-4D97-AF65-F5344CB8AC3E}">
        <p14:creationId xmlns:p14="http://schemas.microsoft.com/office/powerpoint/2010/main" val="20894619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What about q-values?  This is less intuitive</a:t>
            </a:r>
            <a:r>
              <a:rPr lang="en-US" baseline="0" dirty="0" smtClean="0"/>
              <a:t> to thing about than the regular values.</a:t>
            </a:r>
          </a:p>
          <a:p>
            <a:endParaRPr lang="en-US" baseline="0" dirty="0" smtClean="0"/>
          </a:p>
          <a:p>
            <a:r>
              <a:rPr lang="en-US" baseline="0" dirty="0" smtClean="0"/>
              <a:t>Let’s think about the state where we’re on the ledge again.  What action should we take now?  It’s trivial!</a:t>
            </a:r>
          </a:p>
          <a:p>
            <a:endParaRPr lang="en-US" baseline="0" dirty="0" smtClean="0"/>
          </a:p>
          <a:p>
            <a:r>
              <a:rPr lang="en-US" baseline="0" dirty="0" smtClean="0"/>
              <a:t>Essentially, they have already unrolled the state for you.</a:t>
            </a:r>
          </a:p>
          <a:p>
            <a:endParaRPr lang="en-US" baseline="0" dirty="0" smtClean="0"/>
          </a:p>
          <a:p>
            <a:r>
              <a:rPr lang="en-US" baseline="0" dirty="0" smtClean="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47</a:t>
            </a:fld>
            <a:endParaRPr lang="en-US"/>
          </a:p>
        </p:txBody>
      </p:sp>
    </p:spTree>
    <p:extLst>
      <p:ext uri="{BB962C8B-B14F-4D97-AF65-F5344CB8AC3E}">
        <p14:creationId xmlns:p14="http://schemas.microsoft.com/office/powerpoint/2010/main" val="934969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Nex</a:t>
            </a:r>
            <a:r>
              <a:rPr lang="en-US" baseline="0" dirty="0" smtClean="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48</a:t>
            </a:fld>
            <a:endParaRPr lang="en-US"/>
          </a:p>
        </p:txBody>
      </p:sp>
    </p:spTree>
    <p:extLst>
      <p:ext uri="{BB962C8B-B14F-4D97-AF65-F5344CB8AC3E}">
        <p14:creationId xmlns:p14="http://schemas.microsoft.com/office/powerpoint/2010/main" val="7380486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Demo steps through value iteration; snapshots of values shown on next slides.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49</a:t>
            </a:fld>
            <a:endParaRPr lang="en-US"/>
          </a:p>
        </p:txBody>
      </p:sp>
    </p:spTree>
    <p:extLst>
      <p:ext uri="{BB962C8B-B14F-4D97-AF65-F5344CB8AC3E}">
        <p14:creationId xmlns:p14="http://schemas.microsoft.com/office/powerpoint/2010/main" val="42885975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V0 we don’t have any values.</a:t>
            </a:r>
          </a:p>
          <a:p>
            <a:endParaRPr lang="en-US" dirty="0" smtClean="0"/>
          </a:p>
          <a:p>
            <a:r>
              <a:rPr lang="en-US" dirty="0" smtClean="0"/>
              <a:t>We’re going to walk</a:t>
            </a:r>
            <a:r>
              <a:rPr lang="en-US" baseline="0" dirty="0" smtClean="0"/>
              <a:t> through this twice.  On the first time take a look at the arrows and when they change.</a:t>
            </a:r>
            <a:r>
              <a:rPr lang="en-US" baseline="0" dirty="0"/>
              <a:t> </a:t>
            </a:r>
            <a:r>
              <a:rPr lang="en-US" baseline="0" dirty="0" smtClean="0"/>
              <a:t>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51</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Rewards are instantaneous.</a:t>
            </a:r>
            <a:r>
              <a:rPr lang="en-US" baseline="0" dirty="0" smtClean="0"/>
              <a:t>  Values are cumulative.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5</a:t>
            </a:fld>
            <a:endParaRPr lang="en-US"/>
          </a:p>
        </p:txBody>
      </p:sp>
    </p:spTree>
    <p:extLst>
      <p:ext uri="{BB962C8B-B14F-4D97-AF65-F5344CB8AC3E}">
        <p14:creationId xmlns:p14="http://schemas.microsoft.com/office/powerpoint/2010/main" val="10439469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53</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54</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55</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56</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57</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58</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59</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60</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61</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62</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What does it mean to be optional?  It means I make all of the optimal</a:t>
            </a:r>
            <a:r>
              <a:rPr lang="en-US" baseline="0" dirty="0" smtClean="0"/>
              <a:t> decisions, and then I average over everything that is out of my control.  </a:t>
            </a:r>
            <a:r>
              <a:rPr lang="en-US" dirty="0" smtClean="0"/>
              <a:t>Stars </a:t>
            </a:r>
            <a:r>
              <a:rPr lang="en-US" dirty="0" smtClean="0"/>
              <a:t>denote optimal quantities. </a:t>
            </a:r>
            <a:endParaRPr lang="en-US" dirty="0" smtClean="0"/>
          </a:p>
          <a:p>
            <a:endParaRPr lang="en-US" dirty="0" smtClean="0"/>
          </a:p>
          <a:p>
            <a:r>
              <a:rPr lang="en-US" dirty="0" smtClean="0"/>
              <a:t>The optimal policy is denoted pi star.  </a:t>
            </a:r>
          </a:p>
          <a:p>
            <a:endParaRPr lang="en-US" dirty="0" smtClean="0"/>
          </a:p>
          <a:p>
            <a:r>
              <a:rPr lang="en-US" dirty="0" smtClean="0"/>
              <a:t>Today we’ll</a:t>
            </a:r>
            <a:r>
              <a:rPr lang="en-US" baseline="0" dirty="0" smtClean="0"/>
              <a:t> look at algorithms for computing the optimal values, and for computing the optimal policy.</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a:t>
            </a:fld>
            <a:endParaRPr lang="en-US"/>
          </a:p>
        </p:txBody>
      </p:sp>
    </p:spTree>
    <p:extLst>
      <p:ext uri="{BB962C8B-B14F-4D97-AF65-F5344CB8AC3E}">
        <p14:creationId xmlns:p14="http://schemas.microsoft.com/office/powerpoint/2010/main" val="31295884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63</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[Re-iterate the problems.]</a:t>
            </a:r>
          </a:p>
          <a:p>
            <a:r>
              <a:rPr lang="en-US" dirty="0" smtClean="0"/>
              <a:t>So what can we do?</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64</a:t>
            </a:fld>
            <a:endParaRPr lang="en-US"/>
          </a:p>
        </p:txBody>
      </p:sp>
    </p:spTree>
    <p:extLst>
      <p:ext uri="{BB962C8B-B14F-4D97-AF65-F5344CB8AC3E}">
        <p14:creationId xmlns:p14="http://schemas.microsoft.com/office/powerpoint/2010/main" val="2186866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look at an alternate called policy evaluation.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65</a:t>
            </a:fld>
            <a:endParaRPr lang="en-US"/>
          </a:p>
        </p:txBody>
      </p:sp>
    </p:spTree>
    <p:extLst>
      <p:ext uri="{BB962C8B-B14F-4D97-AF65-F5344CB8AC3E}">
        <p14:creationId xmlns:p14="http://schemas.microsoft.com/office/powerpoint/2010/main" val="19067963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If we wrote this out in equation, it would look like this.</a:t>
            </a:r>
          </a:p>
          <a:p>
            <a:r>
              <a:rPr lang="en-US" dirty="0" smtClean="0"/>
              <a:t>Step 1</a:t>
            </a:r>
            <a:r>
              <a:rPr lang="en-US" baseline="0" dirty="0" smtClean="0"/>
              <a:t> is evaluation.  I do this simplified update where I don’t max over the actions.  I only do the averaging on the chance nodes.  It’s fast, since I don’t consider all of the actions.  I do this until it convergences.</a:t>
            </a:r>
          </a:p>
          <a:p>
            <a:r>
              <a:rPr lang="en-US" baseline="0" dirty="0" smtClean="0"/>
              <a:t>Step 2 is the improvement.  I do one layer of </a:t>
            </a:r>
            <a:r>
              <a:rPr lang="en-US" baseline="0" dirty="0" err="1" smtClean="0"/>
              <a:t>expectimax</a:t>
            </a:r>
            <a:r>
              <a:rPr lang="en-US" baseline="0" dirty="0" smtClean="0"/>
              <a:t>.  Our truncation function is the old policy.  That’s a bit weird right?  I’m pushing the old stuff one step into the future and thereby make progress.  </a:t>
            </a:r>
          </a:p>
          <a:p>
            <a:endParaRPr lang="en-US" baseline="0" dirty="0" smtClean="0"/>
          </a:p>
          <a:p>
            <a:r>
              <a:rPr lang="en-US" baseline="0" dirty="0" smtClean="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66</a:t>
            </a:fld>
            <a:endParaRPr lang="en-US"/>
          </a:p>
        </p:txBody>
      </p:sp>
    </p:spTree>
    <p:extLst>
      <p:ext uri="{BB962C8B-B14F-4D97-AF65-F5344CB8AC3E}">
        <p14:creationId xmlns:p14="http://schemas.microsoft.com/office/powerpoint/2010/main" val="8670888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let’s compare them.</a:t>
            </a:r>
            <a:r>
              <a:rPr lang="en-US" baseline="0" dirty="0" smtClean="0"/>
              <a:t> They do the same thing.  </a:t>
            </a:r>
            <a:r>
              <a:rPr lang="en-US" dirty="0" smtClean="0"/>
              <a:t>Both take in an MDP.</a:t>
            </a:r>
            <a:r>
              <a:rPr lang="en-US" baseline="0" dirty="0" smtClean="0"/>
              <a:t>  They both output an optimal quality.   On the surface they both output optimal values.  Policy iteration explicitly outputs the optimal policy, value iteration does it implicitly. </a:t>
            </a:r>
          </a:p>
          <a:p>
            <a:endParaRPr lang="en-US" baseline="0" dirty="0" smtClean="0"/>
          </a:p>
          <a:p>
            <a:r>
              <a:rPr lang="en-US" baseline="0" dirty="0" smtClean="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67</a:t>
            </a:fld>
            <a:endParaRPr lang="en-US"/>
          </a:p>
        </p:txBody>
      </p:sp>
    </p:spTree>
    <p:extLst>
      <p:ext uri="{BB962C8B-B14F-4D97-AF65-F5344CB8AC3E}">
        <p14:creationId xmlns:p14="http://schemas.microsoft.com/office/powerpoint/2010/main" val="4993823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These are all Bellman equations turned into a one step</a:t>
            </a:r>
            <a:r>
              <a:rPr lang="en-US" baseline="0" dirty="0" smtClean="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68</a:t>
            </a:fld>
            <a:endParaRPr lang="en-US"/>
          </a:p>
        </p:txBody>
      </p:sp>
    </p:spTree>
    <p:extLst>
      <p:ext uri="{BB962C8B-B14F-4D97-AF65-F5344CB8AC3E}">
        <p14:creationId xmlns:p14="http://schemas.microsoft.com/office/powerpoint/2010/main" val="17527451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Keep for next time.</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69</a:t>
            </a:fld>
            <a:endParaRPr lang="en-US"/>
          </a:p>
        </p:txBody>
      </p:sp>
    </p:spTree>
    <p:extLst>
      <p:ext uri="{BB962C8B-B14F-4D97-AF65-F5344CB8AC3E}">
        <p14:creationId xmlns:p14="http://schemas.microsoft.com/office/powerpoint/2010/main" val="1955223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72</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Now we aren’t given the probabilities.  Red has a payoff but you don’t know what it is.</a:t>
            </a:r>
          </a:p>
          <a:p>
            <a:r>
              <a:rPr lang="en-US" dirty="0" smtClean="0"/>
              <a:t>So what should we do?  Give up and go home?  No, let’s try</a:t>
            </a:r>
            <a:r>
              <a:rPr lang="en-US" baseline="0" dirty="0" smtClean="0"/>
              <a:t> it out by playing.</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73</a:t>
            </a:fld>
            <a:endParaRPr lang="en-US"/>
          </a:p>
        </p:txBody>
      </p:sp>
    </p:spTree>
    <p:extLst>
      <p:ext uri="{BB962C8B-B14F-4D97-AF65-F5344CB8AC3E}">
        <p14:creationId xmlns:p14="http://schemas.microsoft.com/office/powerpoint/2010/main" val="9731801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r>
              <a:rPr lang="en-US" dirty="0" smtClean="0"/>
              <a:t>What should we play?</a:t>
            </a:r>
            <a:r>
              <a:rPr lang="en-US" baseline="0" dirty="0" smtClean="0"/>
              <a:t>  Red! Red! Red!  When should we stop?</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one particular setting for</a:t>
            </a:r>
            <a:r>
              <a:rPr lang="en-US" baseline="0" dirty="0" smtClean="0"/>
              <a:t> </a:t>
            </a:r>
            <a:r>
              <a:rPr lang="en-US" baseline="0" dirty="0" err="1" smtClean="0"/>
              <a:t>Gridworld</a:t>
            </a:r>
            <a:r>
              <a:rPr lang="en-US" baseline="0" dirty="0" smtClean="0"/>
              <a:t>.  (Remember that we had some</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a:t>
            </a:fld>
            <a:endParaRPr lang="en-US"/>
          </a:p>
        </p:txBody>
      </p:sp>
    </p:spTree>
    <p:extLst>
      <p:ext uri="{BB962C8B-B14F-4D97-AF65-F5344CB8AC3E}">
        <p14:creationId xmlns:p14="http://schemas.microsoft.com/office/powerpoint/2010/main" val="12391056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39700" y="768350"/>
            <a:ext cx="6821488" cy="3838575"/>
          </a:xfrm>
          <a:ln/>
        </p:spPr>
      </p:sp>
      <p:sp>
        <p:nvSpPr>
          <p:cNvPr id="37891" name="Notes Placeholder 2"/>
          <p:cNvSpPr>
            <a:spLocks noGrp="1"/>
          </p:cNvSpPr>
          <p:nvPr>
            <p:ph type="body" idx="1"/>
          </p:nvPr>
        </p:nvSpPr>
        <p:spPr>
          <a:noFill/>
          <a:ln/>
        </p:spPr>
        <p:txBody>
          <a:bodyPr/>
          <a:lstStyle/>
          <a:p>
            <a:endParaRPr lang="en-US" smtClean="0"/>
          </a:p>
        </p:txBody>
      </p:sp>
      <p:sp>
        <p:nvSpPr>
          <p:cNvPr id="37892" name="Slide Number Placeholder 3"/>
          <p:cNvSpPr>
            <a:spLocks noGrp="1"/>
          </p:cNvSpPr>
          <p:nvPr>
            <p:ph type="sldNum" sz="quarter" idx="5"/>
          </p:nvPr>
        </p:nvSpPr>
        <p:spPr>
          <a:noFill/>
        </p:spPr>
        <p:txBody>
          <a:bodyPr/>
          <a:lstStyle/>
          <a:p>
            <a:fld id="{69AAF19E-84D5-46F0-A260-D54E8B8C2C8D}" type="slidenum">
              <a:rPr lang="en-US" smtClean="0"/>
              <a:pPr/>
              <a:t>77</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smtClean="0">
                <a:ea typeface="ＭＳ Ｐゴシック" pitchFamily="34" charset="-128"/>
              </a:rPr>
              <a:t>Let</a:t>
            </a:r>
            <a:r>
              <a:rPr lang="ja-JP" altLang="en-US" smtClean="0">
                <a:ea typeface="ＭＳ Ｐゴシック" pitchFamily="34" charset="-128"/>
              </a:rPr>
              <a:t>’</a:t>
            </a:r>
            <a:r>
              <a:rPr lang="en-US" altLang="ja-JP" dirty="0" smtClean="0">
                <a:ea typeface="ＭＳ Ｐゴシック" pitchFamily="34" charset="-128"/>
              </a:rPr>
              <a:t>s start by equations that characterize these quantities through mutual recursions.  [step through this by writing on slide, one step at a time]</a:t>
            </a:r>
          </a:p>
          <a:p>
            <a:endParaRPr lang="en-US" dirty="0" smtClean="0">
              <a:ea typeface="ＭＳ Ｐゴシック" pitchFamily="34" charset="-128"/>
            </a:endParaRPr>
          </a:p>
          <a:p>
            <a:r>
              <a:rPr lang="en-US" dirty="0" smtClean="0">
                <a:ea typeface="ＭＳ Ｐゴシック" pitchFamily="34" charset="-128"/>
              </a:rPr>
              <a:t>Recursive characterization of V* in terms of V*; not necessarily helpful; but it is a characterization.</a:t>
            </a:r>
          </a:p>
          <a:p>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10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 over chance nodes.  That’s really just what </a:t>
            </a:r>
            <a:r>
              <a:rPr lang="en-US" dirty="0" err="1" smtClean="0"/>
              <a:t>expectimax</a:t>
            </a:r>
            <a:r>
              <a:rPr lang="en-US" baseline="0" dirty="0" smtClean="0"/>
              <a:t> was doing.</a:t>
            </a:r>
          </a:p>
          <a:p>
            <a:r>
              <a:rPr lang="en-US" baseline="0" dirty="0" smtClean="0"/>
              <a:t>What do I do at a chance node  Q(</a:t>
            </a:r>
            <a:r>
              <a:rPr lang="en-US" baseline="0" dirty="0" err="1" smtClean="0"/>
              <a:t>s,a</a:t>
            </a:r>
            <a:r>
              <a:rPr lang="en-US" baseline="0" dirty="0" smtClean="0"/>
              <a:t>).?</a:t>
            </a:r>
          </a:p>
          <a:p>
            <a:r>
              <a:rPr lang="en-US" baseline="0" dirty="0" smtClean="0"/>
              <a:t>I’m going to get a reward.   R(</a:t>
            </a:r>
            <a:r>
              <a:rPr lang="en-US" baseline="0" dirty="0" err="1" smtClean="0"/>
              <a:t>s,a,s</a:t>
            </a:r>
            <a:r>
              <a:rPr lang="en-US" baseline="0" dirty="0" smtClean="0"/>
              <a:t>’). Plus I’m going to get all the future rewards from this state V*(s’).  </a:t>
            </a:r>
          </a:p>
          <a:p>
            <a:r>
              <a:rPr lang="en-US" baseline="0" dirty="0" smtClean="0"/>
              <a:t>Both of course, I don’t know what’s going to happen at the chance node, so I need to sum over all states s’</a:t>
            </a:r>
          </a:p>
          <a:p>
            <a:r>
              <a:rPr lang="en-US" baseline="0" dirty="0" smtClean="0"/>
              <a:t>We’re going to weight these by the relative probability that comes from our probability function.  We write that T(</a:t>
            </a:r>
            <a:r>
              <a:rPr lang="en-US" baseline="0" dirty="0" err="1" smtClean="0"/>
              <a:t>s,a,s</a:t>
            </a:r>
            <a:r>
              <a:rPr lang="en-US" baseline="0" dirty="0" smtClean="0"/>
              <a:t>’).</a:t>
            </a:r>
          </a:p>
          <a:p>
            <a:r>
              <a:rPr lang="en-US" dirty="0" smtClean="0"/>
              <a:t>We’re missing one thing.  The discount of the future</a:t>
            </a:r>
            <a:r>
              <a:rPr lang="en-US" baseline="0" dirty="0" smtClean="0"/>
              <a:t> value.  So we multiply that by Gamma.</a:t>
            </a:r>
          </a:p>
          <a:p>
            <a:endParaRPr lang="en-US" baseline="0" dirty="0" smtClean="0"/>
          </a:p>
          <a:p>
            <a:r>
              <a:rPr lang="en-US" baseline="0" dirty="0" smtClean="0"/>
              <a:t>This may look complicated, but you’re going to see this many times in the future.  Don’t go into math shock.  You can understand this.</a:t>
            </a:r>
          </a:p>
          <a:p>
            <a:endParaRPr lang="en-US" baseline="0" dirty="0" smtClean="0"/>
          </a:p>
          <a:p>
            <a:r>
              <a:rPr lang="en-US" baseline="0" dirty="0" smtClean="0"/>
              <a:t>We can also write this in one step.  We write the </a:t>
            </a:r>
            <a:r>
              <a:rPr lang="en-US" baseline="0" dirty="0" err="1" smtClean="0"/>
              <a:t>expectimax</a:t>
            </a:r>
            <a:r>
              <a:rPr lang="en-US" baseline="0" dirty="0" smtClean="0"/>
              <a:t> </a:t>
            </a:r>
            <a:r>
              <a:rPr lang="en-US" baseline="0" dirty="0" err="1" smtClean="0"/>
              <a:t>recurrenece</a:t>
            </a:r>
            <a:r>
              <a:rPr lang="en-US" baseline="0" dirty="0" smtClean="0"/>
              <a:t>. </a:t>
            </a:r>
          </a:p>
          <a:p>
            <a:r>
              <a:rPr lang="en-US" baseline="0" dirty="0" smtClean="0"/>
              <a:t>This is called a Bellman equation.  We’re going to come back to this a lot starting in the next lecture.</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11</a:t>
            </a:fld>
            <a:endParaRPr lang="en-US"/>
          </a:p>
        </p:txBody>
      </p:sp>
    </p:spTree>
    <p:extLst>
      <p:ext uri="{BB962C8B-B14F-4D97-AF65-F5344CB8AC3E}">
        <p14:creationId xmlns:p14="http://schemas.microsoft.com/office/powerpoint/2010/main" val="1194728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099B1124-3B65-4401-B276-274C2D635194}"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FEB7375-CCC7-48CA-86EB-B708B70A3B5B}"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1E4AFE-CC9F-40B0-91AA-2AFCDD65BDB9}"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D7CBA2C-8853-4EEC-A9C0-BF38CC3A9085}"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18A1342-2FDA-4F20-9006-4FFE3B3DDCDF}"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EB7A9B9-A528-49B2-A5AC-7FC7F146AADA}"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DDBD1D5-698D-4ABD-96D1-60AB116F7BB5}"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ED31EB9-E8B7-4F85-BEA6-645986A209DE}"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A634593-C47F-487A-806C-BD659E4FF3D8}"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84C6467-265A-48EC-B6B6-0745C57723DE}"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C4808A6-43CB-46EB-8799-3CB612732E30}"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2BCD2EF7-175E-4E4C-8CBF-036C0AE01D79}"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8.xml"/><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tags" Target="../tags/tag2.xml"/><Relationship Id="rId2"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4.png"/><Relationship Id="rId1" Type="http://schemas.openxmlformats.org/officeDocument/2006/relationships/tags" Target="../tags/tag5.xml"/><Relationship Id="rId2" Type="http://schemas.openxmlformats.org/officeDocument/2006/relationships/tags" Target="../tags/tag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9" Type="http://schemas.openxmlformats.org/officeDocument/2006/relationships/tags" Target="../tags/tag17.xml"/><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44.png"/><Relationship Id="rId23" Type="http://schemas.openxmlformats.org/officeDocument/2006/relationships/image" Target="../media/image26.png"/><Relationship Id="rId24" Type="http://schemas.openxmlformats.org/officeDocument/2006/relationships/image" Target="../media/image28.png"/><Relationship Id="rId25" Type="http://schemas.openxmlformats.org/officeDocument/2006/relationships/image" Target="../media/image27.png"/><Relationship Id="rId26" Type="http://schemas.openxmlformats.org/officeDocument/2006/relationships/image" Target="../media/image45.png"/><Relationship Id="rId27" Type="http://schemas.openxmlformats.org/officeDocument/2006/relationships/image" Target="../media/image29.png"/><Relationship Id="rId28" Type="http://schemas.openxmlformats.org/officeDocument/2006/relationships/image" Target="../media/image46.png"/><Relationship Id="rId29" Type="http://schemas.openxmlformats.org/officeDocument/2006/relationships/image" Target="../media/image47.png"/><Relationship Id="rId30" Type="http://schemas.openxmlformats.org/officeDocument/2006/relationships/image" Target="../media/image48.png"/><Relationship Id="rId10" Type="http://schemas.openxmlformats.org/officeDocument/2006/relationships/tags" Target="../tags/tag18.xml"/><Relationship Id="rId11" Type="http://schemas.openxmlformats.org/officeDocument/2006/relationships/tags" Target="../tags/tag19.xml"/><Relationship Id="rId12" Type="http://schemas.openxmlformats.org/officeDocument/2006/relationships/tags" Target="../tags/tag20.xml"/><Relationship Id="rId13" Type="http://schemas.openxmlformats.org/officeDocument/2006/relationships/tags" Target="../tags/tag21.xml"/><Relationship Id="rId14" Type="http://schemas.openxmlformats.org/officeDocument/2006/relationships/tags" Target="../tags/tag22.xml"/><Relationship Id="rId15" Type="http://schemas.openxmlformats.org/officeDocument/2006/relationships/tags" Target="../tags/tag23.xml"/><Relationship Id="rId16" Type="http://schemas.openxmlformats.org/officeDocument/2006/relationships/slideLayout" Target="../slideLayouts/slideLayout2.xml"/><Relationship Id="rId17" Type="http://schemas.openxmlformats.org/officeDocument/2006/relationships/notesSlide" Target="../notesSlides/notesSlide28.xml"/><Relationship Id="rId18" Type="http://schemas.openxmlformats.org/officeDocument/2006/relationships/image" Target="../media/image21.png"/><Relationship Id="rId19" Type="http://schemas.openxmlformats.org/officeDocument/2006/relationships/image" Target="../media/image22.png"/><Relationship Id="rId1" Type="http://schemas.openxmlformats.org/officeDocument/2006/relationships/tags" Target="../tags/tag9.xml"/><Relationship Id="rId2" Type="http://schemas.openxmlformats.org/officeDocument/2006/relationships/tags" Target="../tags/tag10.xml"/><Relationship Id="rId3" Type="http://schemas.openxmlformats.org/officeDocument/2006/relationships/tags" Target="../tags/tag11.xml"/><Relationship Id="rId4" Type="http://schemas.openxmlformats.org/officeDocument/2006/relationships/tags" Target="../tags/tag12.xml"/><Relationship Id="rId5" Type="http://schemas.openxmlformats.org/officeDocument/2006/relationships/tags" Target="../tags/tag13.xml"/><Relationship Id="rId6" Type="http://schemas.openxmlformats.org/officeDocument/2006/relationships/tags" Target="../tags/tag14.xml"/><Relationship Id="rId7" Type="http://schemas.openxmlformats.org/officeDocument/2006/relationships/tags" Target="../tags/tag15.xml"/><Relationship Id="rId8" Type="http://schemas.openxmlformats.org/officeDocument/2006/relationships/tags" Target="../tags/tag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50.png"/><Relationship Id="rId1" Type="http://schemas.openxmlformats.org/officeDocument/2006/relationships/tags" Target="../tags/tag24.x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57.png"/><Relationship Id="rId14" Type="http://schemas.openxmlformats.org/officeDocument/2006/relationships/image" Target="../media/image58.png"/><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slideLayout" Target="../slideLayouts/slideLayout2.xml"/><Relationship Id="rId6" Type="http://schemas.openxmlformats.org/officeDocument/2006/relationships/notesSlide" Target="../notesSlides/notesSlide31.xml"/><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s>
</file>

<file path=ppt/slides/_rels/slide34.xml.rels><?xml version="1.0" encoding="UTF-8" standalone="yes"?>
<Relationships xmlns="http://schemas.openxmlformats.org/package/2006/relationships"><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57.png"/><Relationship Id="rId14" Type="http://schemas.openxmlformats.org/officeDocument/2006/relationships/image" Target="../media/image58.png"/><Relationship Id="rId1" Type="http://schemas.openxmlformats.org/officeDocument/2006/relationships/tags" Target="../tags/tag29.xml"/><Relationship Id="rId2" Type="http://schemas.openxmlformats.org/officeDocument/2006/relationships/tags" Target="../tags/tag30.xml"/><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slideLayout" Target="../slideLayouts/slideLayout2.xml"/><Relationship Id="rId6" Type="http://schemas.openxmlformats.org/officeDocument/2006/relationships/notesSlide" Target="../notesSlides/notesSlide32.xml"/><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3.xml"/><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tags" Target="../tags/tag33.xml"/><Relationship Id="rId2" Type="http://schemas.openxmlformats.org/officeDocument/2006/relationships/tags" Target="../tags/tag3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4.xml"/><Relationship Id="rId5" Type="http://schemas.openxmlformats.org/officeDocument/2006/relationships/image" Target="../media/image50.png"/><Relationship Id="rId6" Type="http://schemas.openxmlformats.org/officeDocument/2006/relationships/image" Target="../media/image13.png"/><Relationship Id="rId1" Type="http://schemas.openxmlformats.org/officeDocument/2006/relationships/tags" Target="../tags/tag35.xml"/><Relationship Id="rId2" Type="http://schemas.openxmlformats.org/officeDocument/2006/relationships/tags" Target="../tags/tag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tags" Target="../tags/tag37.xml"/><Relationship Id="rId2" Type="http://schemas.openxmlformats.org/officeDocument/2006/relationships/tags" Target="../tags/tag3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63.png"/><Relationship Id="rId1" Type="http://schemas.openxmlformats.org/officeDocument/2006/relationships/tags" Target="../tags/tag39.x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1.xml"/><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tags" Target="../tags/tag40.xml"/><Relationship Id="rId2" Type="http://schemas.openxmlformats.org/officeDocument/2006/relationships/tags" Target="../tags/tag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3.xml"/><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1" Type="http://schemas.openxmlformats.org/officeDocument/2006/relationships/tags" Target="../tags/tag42.xml"/><Relationship Id="rId2" Type="http://schemas.openxmlformats.org/officeDocument/2006/relationships/tags" Target="../tags/tag4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4.xml"/><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3.png"/><Relationship Id="rId1" Type="http://schemas.openxmlformats.org/officeDocument/2006/relationships/tags" Target="../tags/tag44.xml"/><Relationship Id="rId2" Type="http://schemas.openxmlformats.org/officeDocument/2006/relationships/tags" Target="../tags/tag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image" Target="../media/image50.png"/><Relationship Id="rId1" Type="http://schemas.openxmlformats.org/officeDocument/2006/relationships/tags" Target="../tags/tag46.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image" Target="../media/image50.png"/><Relationship Id="rId1" Type="http://schemas.openxmlformats.org/officeDocument/2006/relationships/tags" Target="../tags/tag47.x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3.xml"/><Relationship Id="rId5" Type="http://schemas.openxmlformats.org/officeDocument/2006/relationships/image" Target="../media/image77.png"/><Relationship Id="rId6" Type="http://schemas.openxmlformats.org/officeDocument/2006/relationships/image" Target="../media/image78.png"/><Relationship Id="rId1" Type="http://schemas.openxmlformats.org/officeDocument/2006/relationships/tags" Target="../tags/tag48.xml"/><Relationship Id="rId2" Type="http://schemas.openxmlformats.org/officeDocument/2006/relationships/tags" Target="../tags/tag4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8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152649" y="1745407"/>
            <a:ext cx="7848600" cy="2420519"/>
          </a:xfrm>
        </p:spPr>
        <p:txBody>
          <a:bodyPr/>
          <a:lstStyle/>
          <a:p>
            <a:r>
              <a:rPr lang="en-US" sz="6600" dirty="0" smtClean="0"/>
              <a:t>Register to vote at </a:t>
            </a:r>
            <a:br>
              <a:rPr lang="en-US" sz="6600" dirty="0" smtClean="0"/>
            </a:br>
            <a:r>
              <a:rPr lang="en-US" sz="6600" dirty="0" err="1" smtClean="0"/>
              <a:t>vote.org</a:t>
            </a:r>
            <a:endParaRPr lang="en-US" sz="6600" dirty="0"/>
          </a:p>
        </p:txBody>
      </p:sp>
      <p:sp>
        <p:nvSpPr>
          <p:cNvPr id="2" name="TextBox 1"/>
          <p:cNvSpPr txBox="1"/>
          <p:nvPr/>
        </p:nvSpPr>
        <p:spPr>
          <a:xfrm>
            <a:off x="1828800" y="609600"/>
            <a:ext cx="8496299" cy="553998"/>
          </a:xfrm>
          <a:prstGeom prst="rect">
            <a:avLst/>
          </a:prstGeom>
          <a:noFill/>
        </p:spPr>
        <p:txBody>
          <a:bodyPr wrap="square" rtlCol="0">
            <a:spAutoFit/>
          </a:bodyPr>
          <a:lstStyle/>
          <a:p>
            <a:pPr algn="ctr"/>
            <a:r>
              <a:rPr lang="en-US" sz="3000" b="1" dirty="0" smtClean="0">
                <a:solidFill>
                  <a:srgbClr val="FF0000"/>
                </a:solidFill>
              </a:rPr>
              <a:t>Today</a:t>
            </a:r>
            <a:r>
              <a:rPr lang="en-US" sz="3000" dirty="0" smtClean="0">
                <a:solidFill>
                  <a:srgbClr val="FF0000"/>
                </a:solidFill>
              </a:rPr>
              <a:t> is the deadline to register in Pennsylvania</a:t>
            </a:r>
            <a:endParaRPr lang="en-US" sz="3000" dirty="0"/>
          </a:p>
        </p:txBody>
      </p:sp>
      <p:sp>
        <p:nvSpPr>
          <p:cNvPr id="9" name="TextBox 8"/>
          <p:cNvSpPr txBox="1"/>
          <p:nvPr/>
        </p:nvSpPr>
        <p:spPr>
          <a:xfrm>
            <a:off x="628649" y="4747735"/>
            <a:ext cx="10896600" cy="1477328"/>
          </a:xfrm>
          <a:prstGeom prst="rect">
            <a:avLst/>
          </a:prstGeom>
          <a:noFill/>
        </p:spPr>
        <p:txBody>
          <a:bodyPr wrap="square" rtlCol="0">
            <a:spAutoFit/>
          </a:bodyPr>
          <a:lstStyle/>
          <a:p>
            <a:pPr algn="ctr"/>
            <a:r>
              <a:rPr lang="en-US" sz="3000" dirty="0" smtClean="0">
                <a:solidFill>
                  <a:srgbClr val="FF0000"/>
                </a:solidFill>
              </a:rPr>
              <a:t>Midterm 2 is on the same day as the midterm election. </a:t>
            </a:r>
          </a:p>
          <a:p>
            <a:pPr algn="ctr"/>
            <a:r>
              <a:rPr lang="en-US" sz="3000" dirty="0" smtClean="0">
                <a:solidFill>
                  <a:srgbClr val="FF0000"/>
                </a:solidFill>
              </a:rPr>
              <a:t>You’ll get extra </a:t>
            </a:r>
            <a:r>
              <a:rPr lang="en-US" sz="3000" dirty="0">
                <a:solidFill>
                  <a:srgbClr val="FF0000"/>
                </a:solidFill>
              </a:rPr>
              <a:t>credit on </a:t>
            </a:r>
            <a:r>
              <a:rPr lang="en-US" sz="3000" dirty="0" smtClean="0">
                <a:solidFill>
                  <a:srgbClr val="FF0000"/>
                </a:solidFill>
              </a:rPr>
              <a:t>if you bring your </a:t>
            </a:r>
            <a:r>
              <a:rPr lang="en-US" sz="3000" b="1" dirty="0" smtClean="0">
                <a:solidFill>
                  <a:srgbClr val="FF0000"/>
                </a:solidFill>
              </a:rPr>
              <a:t>I voted </a:t>
            </a:r>
            <a:r>
              <a:rPr lang="en-US" sz="3000" dirty="0" smtClean="0">
                <a:solidFill>
                  <a:srgbClr val="FF0000"/>
                </a:solidFill>
              </a:rPr>
              <a:t>sticker </a:t>
            </a:r>
          </a:p>
          <a:p>
            <a:pPr algn="ctr"/>
            <a:r>
              <a:rPr lang="en-US" sz="3000" dirty="0" smtClean="0">
                <a:solidFill>
                  <a:srgbClr val="FF0000"/>
                </a:solidFill>
              </a:rPr>
              <a:t>(or if you take a friend to the polls and bring theirs).</a:t>
            </a:r>
            <a:endParaRPr lang="en-US" sz="3000" dirty="0"/>
          </a:p>
        </p:txBody>
      </p:sp>
    </p:spTree>
    <p:extLst>
      <p:ext uri="{BB962C8B-B14F-4D97-AF65-F5344CB8AC3E}">
        <p14:creationId xmlns:p14="http://schemas.microsoft.com/office/powerpoint/2010/main" val="20449405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smtClean="0">
                <a:latin typeface="Calibri"/>
                <a:ea typeface="ＭＳ Ｐゴシック" pitchFamily="34" charset="-128"/>
                <a:cs typeface="Calibri"/>
              </a:rPr>
              <a:t>The Bellman Equations</a:t>
            </a:r>
          </a:p>
        </p:txBody>
      </p:sp>
      <p:sp>
        <p:nvSpPr>
          <p:cNvPr id="66562" name="Rectangle 3"/>
          <p:cNvSpPr>
            <a:spLocks noGrp="1" noChangeArrowheads="1"/>
          </p:cNvSpPr>
          <p:nvPr>
            <p:ph idx="1"/>
          </p:nvPr>
        </p:nvSpPr>
        <p:spPr>
          <a:xfrm>
            <a:off x="457200" y="1371600"/>
            <a:ext cx="8610600" cy="4525963"/>
          </a:xfrm>
        </p:spPr>
        <p:txBody>
          <a:bodyPr/>
          <a:lstStyle/>
          <a:p>
            <a:r>
              <a:rPr lang="en-US" sz="2800" dirty="0" smtClean="0">
                <a:latin typeface="Calibri"/>
                <a:ea typeface="ＭＳ Ｐゴシック" pitchFamily="34" charset="-128"/>
                <a:cs typeface="Calibri"/>
              </a:rPr>
              <a:t>Definition of </a:t>
            </a:r>
            <a:r>
              <a:rPr lang="en-US" altLang="ja-JP" sz="2800" dirty="0" smtClean="0">
                <a:latin typeface="Calibri"/>
                <a:ea typeface="ＭＳ Ｐゴシック" pitchFamily="34" charset="-128"/>
                <a:cs typeface="Calibri"/>
              </a:rPr>
              <a:t>“optimal utility” via </a:t>
            </a:r>
            <a:r>
              <a:rPr lang="en-US" altLang="ja-JP" sz="2800" dirty="0" err="1" smtClean="0">
                <a:latin typeface="Calibri"/>
                <a:ea typeface="ＭＳ Ｐゴシック" pitchFamily="34" charset="-128"/>
                <a:cs typeface="Calibri"/>
              </a:rPr>
              <a:t>expectimax</a:t>
            </a:r>
            <a:r>
              <a:rPr lang="en-US" altLang="ja-JP" sz="2800" dirty="0" smtClean="0">
                <a:latin typeface="Calibri"/>
                <a:ea typeface="ＭＳ Ｐゴシック" pitchFamily="34" charset="-128"/>
                <a:cs typeface="Calibri"/>
              </a:rPr>
              <a:t> recurrence gives a simple one-step </a:t>
            </a:r>
            <a:r>
              <a:rPr lang="en-US" altLang="ja-JP" sz="2800" dirty="0" err="1" smtClean="0">
                <a:latin typeface="Calibri"/>
                <a:ea typeface="ＭＳ Ｐゴシック" pitchFamily="34" charset="-128"/>
                <a:cs typeface="Calibri"/>
              </a:rPr>
              <a:t>lookahead</a:t>
            </a:r>
            <a:r>
              <a:rPr lang="en-US" altLang="ja-JP" sz="2800" dirty="0" smtClean="0">
                <a:latin typeface="Calibri"/>
                <a:ea typeface="ＭＳ Ｐゴシック" pitchFamily="34" charset="-128"/>
                <a:cs typeface="Calibri"/>
              </a:rPr>
              <a:t> relationship amongst optimal utility values</a:t>
            </a: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r>
              <a:rPr lang="en-US" altLang="ja-JP" sz="2800" dirty="0" smtClean="0">
                <a:latin typeface="Calibri"/>
                <a:ea typeface="ＭＳ Ｐゴシック" pitchFamily="34" charset="-128"/>
                <a:cs typeface="Calibri"/>
              </a:rPr>
              <a:t>These are the Bellman equations, and they characterize optimal values in a way we’ll use over and over</a:t>
            </a:r>
            <a:endParaRPr lang="en-US" sz="1400" dirty="0" smtClean="0">
              <a:solidFill>
                <a:srgbClr val="CC0000"/>
              </a:solidFill>
              <a:latin typeface="Calibri"/>
              <a:ea typeface="ＭＳ Ｐゴシック" pitchFamily="34" charset="-128"/>
              <a:cs typeface="Calibri"/>
            </a:endParaRPr>
          </a:p>
          <a:p>
            <a:pPr lvl="1">
              <a:buFont typeface="Wingdings" pitchFamily="2" charset="2"/>
              <a:buNone/>
            </a:pPr>
            <a:r>
              <a:rPr lang="en-US" sz="2400" dirty="0" smtClean="0">
                <a:solidFill>
                  <a:srgbClr val="CC0000"/>
                </a:solidFill>
                <a:latin typeface="Calibri"/>
                <a:ea typeface="ＭＳ Ｐゴシック" pitchFamily="34" charset="-128"/>
                <a:cs typeface="Calibri"/>
              </a:rPr>
              <a:t>	</a:t>
            </a:r>
            <a:endParaRPr lang="en-US" sz="2800" dirty="0" smtClean="0">
              <a:latin typeface="Calibri"/>
              <a:ea typeface="ＭＳ Ｐゴシック" pitchFamily="34" charset="-128"/>
              <a:cs typeface="Calibri"/>
              <a:sym typeface="Symbol" pitchFamily="18" charset="2"/>
            </a:endParaRPr>
          </a:p>
          <a:p>
            <a:endParaRPr lang="en-US" sz="2800" dirty="0" smtClean="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Values of States</a:t>
            </a:r>
            <a:endParaRPr lang="en-US"/>
          </a:p>
        </p:txBody>
      </p:sp>
      <p:sp>
        <p:nvSpPr>
          <p:cNvPr id="3" name="Content Placeholder 2"/>
          <p:cNvSpPr>
            <a:spLocks noGrp="1"/>
          </p:cNvSpPr>
          <p:nvPr>
            <p:ph idx="1"/>
          </p:nvPr>
        </p:nvSpPr>
        <p:spPr/>
        <p:txBody>
          <a:bodyPr/>
          <a:lstStyle/>
          <a:p>
            <a:r>
              <a:rPr lang="en-US" sz="2800" smtClean="0"/>
              <a:t>Fundamental operation: compute the (</a:t>
            </a:r>
            <a:r>
              <a:rPr lang="en-US" sz="2800" err="1" smtClean="0"/>
              <a:t>expectimax</a:t>
            </a:r>
            <a:r>
              <a:rPr lang="en-US" sz="2800" smtClean="0"/>
              <a:t>) value of a state</a:t>
            </a:r>
          </a:p>
          <a:p>
            <a:pPr lvl="1"/>
            <a:r>
              <a:rPr lang="en-US" sz="2400" smtClean="0"/>
              <a:t>Expected utility under optimal action</a:t>
            </a:r>
          </a:p>
          <a:p>
            <a:pPr lvl="1"/>
            <a:r>
              <a:rPr lang="en-US" sz="2400" smtClean="0"/>
              <a:t>Average sum of (discounted) rewards</a:t>
            </a:r>
          </a:p>
          <a:p>
            <a:pPr lvl="1"/>
            <a:r>
              <a:rPr lang="en-US" sz="2400" smtClean="0"/>
              <a:t>This is just what </a:t>
            </a:r>
            <a:r>
              <a:rPr lang="en-US" sz="2400" err="1" smtClean="0"/>
              <a:t>expectimax</a:t>
            </a:r>
            <a:r>
              <a:rPr lang="en-US" sz="2400" smtClean="0"/>
              <a:t> computed!</a:t>
            </a:r>
          </a:p>
          <a:p>
            <a:pPr lvl="1"/>
            <a:endParaRPr lang="en-US" sz="2400" smtClean="0"/>
          </a:p>
          <a:p>
            <a:r>
              <a:rPr lang="en-US" sz="2800" smtClean="0"/>
              <a:t>Recursive definition of value:</a:t>
            </a:r>
            <a:endParaRPr lang="en-US" sz="2800"/>
          </a:p>
        </p:txBody>
      </p:sp>
      <p:pic>
        <p:nvPicPr>
          <p:cNvPr id="52" name="Picture 51" descr="txp_fig"/>
          <p:cNvPicPr>
            <a:picLocks noChangeAspect="1"/>
          </p:cNvPicPr>
          <p:nvPr>
            <p:custDataLst>
              <p:tags r:id="rId1"/>
            </p:custDataLst>
          </p:nvPr>
        </p:nvPicPr>
        <p:blipFill>
          <a:blip r:embed="rId6" cstate="print"/>
          <a:stretch>
            <a:fillRect/>
          </a:stretch>
        </p:blipFill>
        <p:spPr bwMode="auto">
          <a:xfrm>
            <a:off x="1370835" y="4343400"/>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7" cstate="print"/>
          <a:stretch>
            <a:fillRect/>
          </a:stretch>
        </p:blipFill>
        <p:spPr bwMode="auto">
          <a:xfrm>
            <a:off x="1371443" y="5727700"/>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8" cstate="print"/>
          <a:stretch>
            <a:fillRect/>
          </a:stretch>
        </p:blipFill>
        <p:spPr bwMode="auto">
          <a:xfrm>
            <a:off x="1378073" y="4986337"/>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t>s,a,s</a:t>
              </a:r>
              <a:r>
                <a:rPr lang="ja-JP" altLang="en-US" sz="2400"/>
                <a:t>’</a:t>
              </a:r>
              <a:endParaRPr lang="en-US" sz="240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rPr>
                <a:t>s</a:t>
              </a:r>
              <a:r>
                <a:rPr lang="ja-JP" altLang="en-US" sz="2400">
                  <a:solidFill>
                    <a:srgbClr val="0000FF"/>
                  </a:solidFill>
                </a:rPr>
                <a:t>’</a:t>
              </a:r>
              <a:endParaRPr lang="en-US" sz="2400">
                <a:solidFill>
                  <a:srgbClr val="0000FF"/>
                </a:solidFill>
              </a:endParaRPr>
            </a:p>
          </p:txBody>
        </p:sp>
      </p:grpSp>
    </p:spTree>
    <p:extLst>
      <p:ext uri="{BB962C8B-B14F-4D97-AF65-F5344CB8AC3E}">
        <p14:creationId xmlns:p14="http://schemas.microsoft.com/office/powerpoint/2010/main" val="171734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135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45" name="Picture 44"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42830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sp>
        <p:nvSpPr>
          <p:cNvPr id="358" name="Content Placeholder 357"/>
          <p:cNvSpPr>
            <a:spLocks noGrp="1"/>
          </p:cNvSpPr>
          <p:nvPr>
            <p:ph idx="1"/>
          </p:nvPr>
        </p:nvSpPr>
        <p:spPr>
          <a:xfrm>
            <a:off x="304800" y="1397001"/>
            <a:ext cx="4470400" cy="4729164"/>
          </a:xfrm>
        </p:spPr>
        <p:txBody>
          <a:bodyPr/>
          <a:lstStyle/>
          <a:p>
            <a:r>
              <a:rPr lang="en-US" sz="2400" smtClean="0"/>
              <a:t>We’re doing way too much work with </a:t>
            </a:r>
            <a:r>
              <a:rPr lang="en-US" sz="2400" err="1" smtClean="0"/>
              <a:t>expectimax</a:t>
            </a:r>
            <a:r>
              <a:rPr lang="en-US" sz="2400" smtClean="0"/>
              <a:t>!</a:t>
            </a:r>
          </a:p>
          <a:p>
            <a:pPr lvl="1"/>
            <a:endParaRPr lang="en-US" sz="2000" smtClean="0"/>
          </a:p>
          <a:p>
            <a:r>
              <a:rPr lang="en-US" sz="2400" smtClean="0"/>
              <a:t>Problem: States are repeated </a:t>
            </a:r>
          </a:p>
          <a:p>
            <a:pPr lvl="1"/>
            <a:r>
              <a:rPr lang="en-US" sz="2000" smtClean="0"/>
              <a:t>Idea: Only compute needed quantities once</a:t>
            </a:r>
          </a:p>
          <a:p>
            <a:pPr lvl="1"/>
            <a:endParaRPr lang="en-US" sz="2000" smtClean="0"/>
          </a:p>
          <a:p>
            <a:r>
              <a:rPr lang="en-US" sz="2400" smtClean="0"/>
              <a:t>Problem: Tree goes on forever</a:t>
            </a:r>
          </a:p>
          <a:p>
            <a:pPr lvl="1"/>
            <a:r>
              <a:rPr lang="en-US" sz="2000" smtClean="0"/>
              <a:t>Idea: Do a depth-limited computation, but with increasing depths until change is small</a:t>
            </a:r>
          </a:p>
          <a:p>
            <a:pPr lvl="1"/>
            <a:r>
              <a:rPr lang="en-US" sz="2000" smtClean="0"/>
              <a:t>Note: deep parts of the tree eventually don’t matter if </a:t>
            </a:r>
            <a:r>
              <a:rPr lang="el-GR" sz="2000" smtClean="0">
                <a:latin typeface="Times New Roman" pitchFamily="18" charset="0"/>
                <a:cs typeface="Times New Roman" pitchFamily="18" charset="0"/>
              </a:rPr>
              <a:t>γ</a:t>
            </a:r>
            <a:r>
              <a:rPr lang="en-US" sz="2000" smtClean="0"/>
              <a:t> &lt; 1</a:t>
            </a:r>
            <a:endParaRPr lang="en-US" sz="2000"/>
          </a:p>
        </p:txBody>
      </p:sp>
      <p:pic>
        <p:nvPicPr>
          <p:cNvPr id="41" name="Picture 40"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395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Time-Limited Values</a:t>
            </a:r>
            <a:endParaRPr lang="en-US"/>
          </a:p>
        </p:txBody>
      </p:sp>
      <p:sp>
        <p:nvSpPr>
          <p:cNvPr id="3" name="Content Placeholder 2"/>
          <p:cNvSpPr>
            <a:spLocks noGrp="1"/>
          </p:cNvSpPr>
          <p:nvPr>
            <p:ph idx="1"/>
          </p:nvPr>
        </p:nvSpPr>
        <p:spPr>
          <a:xfrm>
            <a:off x="406400" y="1397001"/>
            <a:ext cx="7823200" cy="4729164"/>
          </a:xfrm>
        </p:spPr>
        <p:txBody>
          <a:bodyPr/>
          <a:lstStyle/>
          <a:p>
            <a:r>
              <a:rPr lang="en-US" sz="2400" smtClean="0"/>
              <a:t>Key idea: time-limited values</a:t>
            </a:r>
          </a:p>
          <a:p>
            <a:pPr lvl="4"/>
            <a:endParaRPr lang="en-US" sz="1200" smtClean="0"/>
          </a:p>
          <a:p>
            <a:r>
              <a:rPr lang="en-US" sz="2400" smtClean="0"/>
              <a:t>Define </a:t>
            </a:r>
            <a:r>
              <a:rPr lang="en-US" sz="2400" err="1" smtClean="0"/>
              <a:t>V</a:t>
            </a:r>
            <a:r>
              <a:rPr lang="en-US" sz="2400" baseline="-25000" err="1" smtClean="0"/>
              <a:t>k</a:t>
            </a:r>
            <a:r>
              <a:rPr lang="en-US" sz="2400" smtClean="0"/>
              <a:t>(s) to be the optimal value of s if the game ends in k more time steps</a:t>
            </a:r>
          </a:p>
          <a:p>
            <a:pPr lvl="1"/>
            <a:r>
              <a:rPr lang="en-US" sz="2000" smtClean="0"/>
              <a:t>Equivalently, it’s what a depth-k </a:t>
            </a:r>
            <a:r>
              <a:rPr lang="en-US" sz="2000" err="1" smtClean="0"/>
              <a:t>expectimax</a:t>
            </a:r>
            <a:r>
              <a:rPr lang="en-US" sz="2000" smtClean="0"/>
              <a:t> would give from s</a:t>
            </a:r>
          </a:p>
          <a:p>
            <a:endParaRPr lang="en-US" sz="2400" smtClean="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144350" y="3962400"/>
            <a:ext cx="367414" cy="241575"/>
          </a:xfrm>
          <a:prstGeom prst="rect">
            <a:avLst/>
          </a:prstGeom>
          <a:noFill/>
        </p:spPr>
      </p:pic>
    </p:spTree>
    <p:extLst>
      <p:ext uri="{BB962C8B-B14F-4D97-AF65-F5344CB8AC3E}">
        <p14:creationId xmlns:p14="http://schemas.microsoft.com/office/powerpoint/2010/main" val="71689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=0</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8190052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2553079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=2</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6152132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=3</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2649176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75972" y="1057100"/>
            <a:ext cx="7391400" cy="1470025"/>
          </a:xfrm>
        </p:spPr>
        <p:txBody>
          <a:bodyPr/>
          <a:lstStyle/>
          <a:p>
            <a:r>
              <a:rPr lang="en-US"/>
              <a:t/>
            </a:r>
            <a:br>
              <a:rPr lang="en-US"/>
            </a:br>
            <a:r>
              <a:rPr lang="en-US"/>
              <a:t>Markov Decision Processes 2</a:t>
            </a:r>
            <a:r>
              <a:rPr lang="en-US" sz="2800" dirty="0"/>
              <a:t/>
            </a:r>
            <a:br>
              <a:rPr lang="en-US" sz="2800" dirty="0"/>
            </a:br>
            <a:r>
              <a:rPr lang="en-US" sz="2800" dirty="0"/>
              <a:t>	</a:t>
            </a:r>
          </a:p>
        </p:txBody>
      </p:sp>
      <p:sp>
        <p:nvSpPr>
          <p:cNvPr id="4099" name="Rectangle 3"/>
          <p:cNvSpPr>
            <a:spLocks noGrp="1" noChangeArrowheads="1"/>
          </p:cNvSpPr>
          <p:nvPr>
            <p:ph type="subTitle" idx="1"/>
          </p:nvPr>
        </p:nvSpPr>
        <p:spPr>
          <a:xfrm>
            <a:off x="2133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924800" y="1320450"/>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447800" y="2743201"/>
            <a:ext cx="5333999" cy="923330"/>
          </a:xfrm>
          <a:prstGeom prst="rect">
            <a:avLst/>
          </a:prstGeom>
          <a:noFill/>
        </p:spPr>
        <p:txBody>
          <a:bodyPr wrap="square" rtlCol="0">
            <a:spAutoFit/>
          </a:bodyPr>
          <a:lstStyle/>
          <a:p>
            <a:pPr algn="ctr"/>
            <a:r>
              <a:rPr lang="en-US" dirty="0" smtClean="0">
                <a:solidFill>
                  <a:srgbClr val="FF0000"/>
                </a:solidFill>
              </a:rPr>
              <a:t>Read AIMA </a:t>
            </a:r>
            <a:r>
              <a:rPr lang="en-US" dirty="0" smtClean="0">
                <a:solidFill>
                  <a:srgbClr val="FF0000"/>
                </a:solidFill>
              </a:rPr>
              <a:t>17.1-17.3</a:t>
            </a:r>
          </a:p>
          <a:p>
            <a:pPr algn="ctr"/>
            <a:r>
              <a:rPr lang="en-US" dirty="0" smtClean="0">
                <a:solidFill>
                  <a:srgbClr val="FF0000"/>
                </a:solidFill>
              </a:rPr>
              <a:t>Also read </a:t>
            </a:r>
            <a:r>
              <a:rPr lang="en-US" dirty="0" smtClean="0">
                <a:solidFill>
                  <a:srgbClr val="FF0000"/>
                </a:solidFill>
              </a:rPr>
              <a:t>Sutton and Barton Chapter 3 (see link on course web site)</a:t>
            </a:r>
            <a:endParaRPr lang="en-US" dirty="0"/>
          </a:p>
        </p:txBody>
      </p:sp>
    </p:spTree>
    <p:extLst>
      <p:ext uri="{BB962C8B-B14F-4D97-AF65-F5344CB8AC3E}">
        <p14:creationId xmlns:p14="http://schemas.microsoft.com/office/powerpoint/2010/main" val="4507169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=4</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15286012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=5</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5082345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=6</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21166161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=7</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5061796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=8</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15788525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=9</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2180022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=10</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5774909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=11</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17665201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=12</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5068241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=100</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14730303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57388" y="762000"/>
            <a:ext cx="8634412" cy="5756274"/>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dirty="0"/>
              <a:t>Markov Decision Processes </a:t>
            </a:r>
            <a:r>
              <a:rPr lang="en-US" dirty="0" smtClean="0"/>
              <a:t>2</a:t>
            </a:r>
            <a:endParaRPr lang="en-US" dirty="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19800"/>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a:t>
            </a:r>
            <a:r>
              <a:rPr lang="en-US" sz="2400" dirty="0" err="1" smtClean="0">
                <a:latin typeface="Calibri"/>
                <a:cs typeface="Calibri"/>
              </a:rPr>
              <a:t>Courtesty</a:t>
            </a:r>
            <a:r>
              <a:rPr lang="en-US" sz="2400" dirty="0" smtClean="0">
                <a:latin typeface="Calibri"/>
                <a:cs typeface="Calibri"/>
              </a:rPr>
              <a:t> of Dan Klein and Pieter </a:t>
            </a:r>
            <a:r>
              <a:rPr lang="en-US" sz="2400" dirty="0" err="1" smtClean="0">
                <a:latin typeface="Calibri"/>
                <a:cs typeface="Calibri"/>
              </a:rPr>
              <a:t>Abbeel</a:t>
            </a:r>
            <a:r>
              <a:rPr lang="en-US" sz="2400" dirty="0" smtClean="0">
                <a:latin typeface="Calibri"/>
                <a:cs typeface="Calibri"/>
              </a:rPr>
              <a:t> --- 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Computing Time-Limited Values</a:t>
            </a:r>
            <a:endParaRPr lang="en-US"/>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2" cstate="print"/>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2"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2" cstate="print"/>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6" cstate="print"/>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6"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6" cstate="print"/>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7" cstate="print"/>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7"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7" cstate="print"/>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8" cstate="print"/>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8"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8" cstate="print"/>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9" cstate="print"/>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30" cstate="print">
            <a:extLst>
              <a:ext uri="{28A0092B-C50C-407E-A947-70E740481C1C}">
                <a14:useLocalDpi xmlns:a14="http://schemas.microsoft.com/office/drawing/2010/main" val="0"/>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9"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9" cstate="print"/>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064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 Iteration</a:t>
            </a:r>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extLst>
      <p:ext uri="{BB962C8B-B14F-4D97-AF65-F5344CB8AC3E}">
        <p14:creationId xmlns:p14="http://schemas.microsoft.com/office/powerpoint/2010/main" val="623803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smtClean="0">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smtClean="0">
                <a:ea typeface="ＭＳ Ｐゴシック" pitchFamily="34" charset="-128"/>
              </a:rPr>
              <a:t>Start with V</a:t>
            </a:r>
            <a:r>
              <a:rPr lang="en-US" sz="2400" baseline="-25000" smtClean="0">
                <a:ea typeface="ＭＳ Ｐゴシック" pitchFamily="34" charset="-128"/>
              </a:rPr>
              <a:t>0</a:t>
            </a:r>
            <a:r>
              <a:rPr lang="en-US" sz="2400" smtClean="0">
                <a:ea typeface="ＭＳ Ｐゴシック" pitchFamily="34" charset="-128"/>
              </a:rPr>
              <a:t>(s) = 0: no time steps left means an expected reward sum of zero</a:t>
            </a:r>
          </a:p>
          <a:p>
            <a:pPr lvl="2">
              <a:lnSpc>
                <a:spcPct val="80000"/>
              </a:lnSpc>
            </a:pPr>
            <a:endParaRPr lang="en-US" sz="1600" smtClean="0">
              <a:ea typeface="ＭＳ Ｐゴシック" pitchFamily="34" charset="-128"/>
            </a:endParaRPr>
          </a:p>
          <a:p>
            <a:pPr>
              <a:lnSpc>
                <a:spcPct val="80000"/>
              </a:lnSpc>
            </a:pPr>
            <a:r>
              <a:rPr lang="en-US" sz="2400" smtClean="0">
                <a:ea typeface="ＭＳ Ｐゴシック" pitchFamily="34" charset="-128"/>
              </a:rPr>
              <a:t>Given vector of </a:t>
            </a:r>
            <a:r>
              <a:rPr lang="en-US" sz="2400" err="1" smtClean="0">
                <a:ea typeface="ＭＳ Ｐゴシック" pitchFamily="34" charset="-128"/>
              </a:rPr>
              <a:t>V</a:t>
            </a:r>
            <a:r>
              <a:rPr lang="en-US" sz="2400" baseline="-25000" err="1" smtClean="0">
                <a:ea typeface="ＭＳ Ｐゴシック" pitchFamily="34" charset="-128"/>
              </a:rPr>
              <a:t>k</a:t>
            </a:r>
            <a:r>
              <a:rPr lang="en-US" sz="2400" smtClean="0">
                <a:ea typeface="ＭＳ Ｐゴシック" pitchFamily="34" charset="-128"/>
              </a:rPr>
              <a:t>(s) values, do one ply of </a:t>
            </a:r>
            <a:r>
              <a:rPr lang="en-US" sz="2400" err="1" smtClean="0">
                <a:ea typeface="ＭＳ Ｐゴシック" pitchFamily="34" charset="-128"/>
              </a:rPr>
              <a:t>expectimax</a:t>
            </a:r>
            <a:r>
              <a:rPr lang="en-US" sz="2400" smtClean="0">
                <a:ea typeface="ＭＳ Ｐゴシック" pitchFamily="34" charset="-128"/>
              </a:rPr>
              <a:t> from each state: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Repeat until convergence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Complexity of each iteration: O(S</a:t>
            </a:r>
            <a:r>
              <a:rPr lang="en-US" sz="2400" baseline="30000" smtClean="0">
                <a:ea typeface="ＭＳ Ｐゴシック" pitchFamily="34" charset="-128"/>
              </a:rPr>
              <a:t>2</a:t>
            </a:r>
            <a:r>
              <a:rPr lang="en-US" sz="2400" smtClean="0">
                <a:ea typeface="ＭＳ Ｐゴシック" pitchFamily="34" charset="-128"/>
              </a:rPr>
              <a:t>A)</a:t>
            </a: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Theorem: will converge to unique optimal values</a:t>
            </a:r>
          </a:p>
          <a:p>
            <a:pPr lvl="1">
              <a:lnSpc>
                <a:spcPct val="80000"/>
              </a:lnSpc>
            </a:pPr>
            <a:r>
              <a:rPr lang="en-US" sz="2000" smtClean="0">
                <a:ea typeface="ＭＳ Ｐゴシック" pitchFamily="34" charset="-128"/>
              </a:rPr>
              <a:t>Basic idea: approximations get refined towards optimal values</a:t>
            </a:r>
          </a:p>
          <a:p>
            <a:pPr lvl="1">
              <a:lnSpc>
                <a:spcPct val="80000"/>
              </a:lnSpc>
            </a:pPr>
            <a:r>
              <a:rPr lang="en-US" sz="2000" smtClean="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smtClean="0">
                  <a:solidFill>
                    <a:srgbClr val="0000FF"/>
                  </a:solidFill>
                  <a:latin typeface="Calibri"/>
                  <a:cs typeface="Calibri"/>
                </a:rPr>
                <a:t>V</a:t>
              </a:r>
              <a:r>
                <a:rPr lang="en-US" baseline="-25000" smtClean="0">
                  <a:solidFill>
                    <a:srgbClr val="0000FF"/>
                  </a:solidFill>
                  <a:latin typeface="Calibri"/>
                  <a:cs typeface="Calibri"/>
                </a:rPr>
                <a:t>k+1</a:t>
              </a:r>
              <a:r>
                <a:rPr lang="en-US" smtClean="0">
                  <a:solidFill>
                    <a:srgbClr val="0000FF"/>
                  </a:solidFill>
                  <a:latin typeface="Calibri"/>
                  <a:cs typeface="Calibri"/>
                </a:rPr>
                <a:t>(s)</a:t>
              </a:r>
              <a:endParaRPr lang="en-US">
                <a:solidFill>
                  <a:srgbClr val="0000FF"/>
                </a:solidFill>
                <a:latin typeface="Calibri"/>
                <a:cs typeface="Calibri"/>
              </a:endParaRP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smtClean="0">
                  <a:solidFill>
                    <a:srgbClr val="0000FF"/>
                  </a:solidFill>
                  <a:latin typeface="Calibri"/>
                  <a:cs typeface="Calibri"/>
                </a:rPr>
                <a:t>V</a:t>
              </a:r>
              <a:r>
                <a:rPr lang="en-US" baseline="-25000" err="1" smtClean="0">
                  <a:solidFill>
                    <a:srgbClr val="0000FF"/>
                  </a:solidFill>
                  <a:latin typeface="Calibri"/>
                  <a:cs typeface="Calibri"/>
                </a:rPr>
                <a:t>k</a:t>
              </a:r>
              <a:r>
                <a:rPr lang="en-US" smtClean="0">
                  <a:solidFill>
                    <a:srgbClr val="0000FF"/>
                  </a:solidFill>
                  <a:latin typeface="Calibri"/>
                  <a:cs typeface="Calibri"/>
                </a:rPr>
                <a:t>(s’</a:t>
              </a:r>
              <a:r>
                <a:rPr lang="en-US" altLang="ja-JP" smtClean="0">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83912207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smtClean="0">
                <a:latin typeface="Calibri"/>
                <a:cs typeface="Calibri"/>
              </a:rPr>
              <a:t>Assume no discount!</a:t>
            </a:r>
            <a:endParaRPr lang="en-US" i="1">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14398176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smtClean="0">
                <a:latin typeface="Calibri"/>
                <a:cs typeface="Calibri"/>
              </a:rPr>
              <a:t>  0             0             0</a:t>
            </a:r>
            <a:endParaRPr lang="en-US" sz="2800">
              <a:latin typeface="Calibri"/>
              <a:cs typeface="Calibri"/>
            </a:endParaRP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smtClean="0">
                <a:latin typeface="Calibri"/>
                <a:cs typeface="Calibri"/>
              </a:rPr>
              <a:t>  2             1             0</a:t>
            </a:r>
            <a:endParaRPr lang="en-US" sz="2800">
              <a:latin typeface="Calibri"/>
              <a:cs typeface="Calibri"/>
            </a:endParaRP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smtClean="0">
                <a:latin typeface="Calibri"/>
                <a:cs typeface="Calibri"/>
              </a:rPr>
              <a:t>  3.5          2.5          0</a:t>
            </a:r>
            <a:endParaRPr lang="en-US" sz="2800">
              <a:latin typeface="Calibri"/>
              <a:cs typeface="Calibri"/>
            </a:endParaRP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smtClean="0">
                <a:latin typeface="Calibri"/>
                <a:cs typeface="Calibri"/>
              </a:rPr>
              <a:t>Assume no discount!</a:t>
            </a:r>
            <a:endParaRPr lang="en-US" i="1">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213263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Convergence*</a:t>
            </a:r>
            <a:endParaRPr lang="en-US">
              <a:latin typeface="Calibri"/>
              <a:cs typeface="Calibri"/>
            </a:endParaRPr>
          </a:p>
        </p:txBody>
      </p:sp>
      <p:sp>
        <p:nvSpPr>
          <p:cNvPr id="3" name="Content Placeholder 2"/>
          <p:cNvSpPr>
            <a:spLocks noGrp="1"/>
          </p:cNvSpPr>
          <p:nvPr>
            <p:ph idx="1"/>
          </p:nvPr>
        </p:nvSpPr>
        <p:spPr>
          <a:xfrm>
            <a:off x="406400" y="1397001"/>
            <a:ext cx="6375400" cy="4729164"/>
          </a:xfrm>
        </p:spPr>
        <p:txBody>
          <a:bodyPr/>
          <a:lstStyle/>
          <a:p>
            <a:r>
              <a:rPr lang="en-US" sz="2000" smtClean="0">
                <a:latin typeface="Calibri"/>
                <a:cs typeface="Calibri"/>
              </a:rPr>
              <a:t>How do we know the </a:t>
            </a:r>
            <a:r>
              <a:rPr lang="en-US" sz="2000" err="1" smtClean="0">
                <a:latin typeface="Calibri"/>
                <a:cs typeface="Calibri"/>
              </a:rPr>
              <a:t>V</a:t>
            </a:r>
            <a:r>
              <a:rPr lang="en-US" sz="2000" baseline="-25000" err="1" smtClean="0">
                <a:latin typeface="Calibri"/>
                <a:cs typeface="Calibri"/>
              </a:rPr>
              <a:t>k</a:t>
            </a:r>
            <a:r>
              <a:rPr lang="en-US" sz="2000" smtClean="0">
                <a:latin typeface="Calibri"/>
                <a:cs typeface="Calibri"/>
              </a:rPr>
              <a:t> vectors are going to converge?</a:t>
            </a:r>
          </a:p>
          <a:p>
            <a:pPr lvl="1"/>
            <a:endParaRPr lang="en-US" sz="1600" smtClean="0">
              <a:latin typeface="Calibri"/>
              <a:cs typeface="Calibri"/>
            </a:endParaRPr>
          </a:p>
          <a:p>
            <a:r>
              <a:rPr lang="en-US" sz="2000" smtClean="0">
                <a:latin typeface="Calibri"/>
                <a:cs typeface="Calibri"/>
              </a:rPr>
              <a:t>Case 1: If the tree has maximum depth M, then V</a:t>
            </a:r>
            <a:r>
              <a:rPr lang="en-US" sz="2000" baseline="-25000" smtClean="0">
                <a:latin typeface="Calibri"/>
                <a:cs typeface="Calibri"/>
              </a:rPr>
              <a:t>M</a:t>
            </a:r>
            <a:r>
              <a:rPr lang="en-US" sz="2000" smtClean="0">
                <a:latin typeface="Calibri"/>
                <a:cs typeface="Calibri"/>
              </a:rPr>
              <a:t> holds the actual </a:t>
            </a:r>
            <a:r>
              <a:rPr lang="en-US" sz="2000" err="1" smtClean="0">
                <a:latin typeface="Calibri"/>
                <a:cs typeface="Calibri"/>
              </a:rPr>
              <a:t>untruncated</a:t>
            </a:r>
            <a:r>
              <a:rPr lang="en-US" sz="2000" smtClean="0">
                <a:latin typeface="Calibri"/>
                <a:cs typeface="Calibri"/>
              </a:rPr>
              <a:t> values</a:t>
            </a:r>
          </a:p>
          <a:p>
            <a:pPr lvl="1"/>
            <a:endParaRPr lang="en-US" sz="1600" smtClean="0">
              <a:latin typeface="Calibri"/>
              <a:cs typeface="Calibri"/>
            </a:endParaRPr>
          </a:p>
          <a:p>
            <a:r>
              <a:rPr lang="en-US" sz="2000" smtClean="0">
                <a:latin typeface="Calibri"/>
                <a:cs typeface="Calibri"/>
              </a:rPr>
              <a:t>Case 2: If the discount is less than 1</a:t>
            </a:r>
          </a:p>
          <a:p>
            <a:pPr lvl="1"/>
            <a:r>
              <a:rPr lang="en-US" sz="1800" smtClean="0">
                <a:latin typeface="Calibri"/>
                <a:cs typeface="Calibri"/>
              </a:rPr>
              <a:t>Sketch: For any state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and V</a:t>
            </a:r>
            <a:r>
              <a:rPr lang="en-US" sz="1800" baseline="-25000" smtClean="0">
                <a:latin typeface="Calibri"/>
                <a:cs typeface="Calibri"/>
              </a:rPr>
              <a:t>k+1</a:t>
            </a:r>
            <a:r>
              <a:rPr lang="en-US" sz="1800" smtClean="0">
                <a:latin typeface="Calibri"/>
                <a:cs typeface="Calibri"/>
              </a:rPr>
              <a:t> can be viewed as depth k+1 </a:t>
            </a:r>
            <a:r>
              <a:rPr lang="en-US" sz="1800" err="1" smtClean="0">
                <a:latin typeface="Calibri"/>
                <a:cs typeface="Calibri"/>
              </a:rPr>
              <a:t>expectimax</a:t>
            </a:r>
            <a:r>
              <a:rPr lang="en-US" sz="1800" smtClean="0">
                <a:latin typeface="Calibri"/>
                <a:cs typeface="Calibri"/>
              </a:rPr>
              <a:t> results in nearly identical search trees</a:t>
            </a:r>
          </a:p>
          <a:p>
            <a:pPr lvl="1"/>
            <a:r>
              <a:rPr lang="en-US" sz="1800" smtClean="0">
                <a:latin typeface="Calibri"/>
                <a:cs typeface="Calibri"/>
              </a:rPr>
              <a:t>The difference is that on the bottom layer, V</a:t>
            </a:r>
            <a:r>
              <a:rPr lang="en-US" sz="1800" baseline="-25000" smtClean="0">
                <a:latin typeface="Calibri"/>
                <a:cs typeface="Calibri"/>
              </a:rPr>
              <a:t>k+1</a:t>
            </a:r>
            <a:r>
              <a:rPr lang="en-US" sz="1800" smtClean="0">
                <a:latin typeface="Calibri"/>
                <a:cs typeface="Calibri"/>
              </a:rPr>
              <a:t> has actual rewards while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has zeros</a:t>
            </a:r>
          </a:p>
          <a:p>
            <a:pPr lvl="1"/>
            <a:r>
              <a:rPr lang="en-US" sz="1800" smtClean="0">
                <a:latin typeface="Calibri"/>
                <a:cs typeface="Calibri"/>
              </a:rPr>
              <a:t>That last layer is at best all R</a:t>
            </a:r>
            <a:r>
              <a:rPr lang="en-US" sz="1800" baseline="-25000" smtClean="0">
                <a:latin typeface="Calibri"/>
                <a:cs typeface="Calibri"/>
              </a:rPr>
              <a:t>MAX</a:t>
            </a:r>
            <a:r>
              <a:rPr lang="en-US" sz="1800" smtClean="0">
                <a:latin typeface="Calibri"/>
                <a:cs typeface="Calibri"/>
              </a:rPr>
              <a:t> </a:t>
            </a:r>
          </a:p>
          <a:p>
            <a:pPr lvl="1"/>
            <a:r>
              <a:rPr lang="en-US" sz="1800" smtClean="0">
                <a:latin typeface="Calibri"/>
                <a:cs typeface="Calibri"/>
              </a:rPr>
              <a:t>It is at worst R</a:t>
            </a:r>
            <a:r>
              <a:rPr lang="en-US" sz="1800" baseline="-25000" smtClean="0">
                <a:latin typeface="Calibri"/>
                <a:cs typeface="Calibri"/>
              </a:rPr>
              <a:t>MIN</a:t>
            </a:r>
            <a:r>
              <a:rPr lang="en-US" sz="1800" smtClean="0">
                <a:latin typeface="Calibri"/>
                <a:cs typeface="Calibri"/>
              </a:rPr>
              <a:t> </a:t>
            </a:r>
          </a:p>
          <a:p>
            <a:pPr lvl="1"/>
            <a:r>
              <a:rPr lang="en-US" sz="1800" smtClean="0">
                <a:latin typeface="Calibri"/>
                <a:cs typeface="Calibri"/>
              </a:rPr>
              <a:t>But everything is discounted by </a:t>
            </a:r>
            <a:r>
              <a:rPr lang="el-GR" sz="1800" smtClean="0">
                <a:latin typeface="Calibri"/>
                <a:cs typeface="Calibri"/>
              </a:rPr>
              <a:t>γ</a:t>
            </a:r>
            <a:r>
              <a:rPr lang="en-US" sz="1800" baseline="30000" smtClean="0">
                <a:latin typeface="Calibri"/>
                <a:cs typeface="Calibri"/>
              </a:rPr>
              <a:t>k</a:t>
            </a:r>
            <a:r>
              <a:rPr lang="en-US" sz="1800" smtClean="0">
                <a:latin typeface="Calibri"/>
                <a:cs typeface="Calibri"/>
              </a:rPr>
              <a:t> that far out</a:t>
            </a:r>
          </a:p>
          <a:p>
            <a:pPr lvl="1"/>
            <a:r>
              <a:rPr lang="en-US" sz="1800" smtClean="0">
                <a:latin typeface="Calibri"/>
                <a:cs typeface="Calibri"/>
              </a:rPr>
              <a:t>So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and V</a:t>
            </a:r>
            <a:r>
              <a:rPr lang="en-US" sz="1800" baseline="-25000" smtClean="0">
                <a:latin typeface="Calibri"/>
                <a:cs typeface="Calibri"/>
              </a:rPr>
              <a:t>k+1</a:t>
            </a:r>
            <a:r>
              <a:rPr lang="en-US" sz="1800" smtClean="0">
                <a:latin typeface="Calibri"/>
                <a:cs typeface="Calibri"/>
              </a:rPr>
              <a:t> are at most </a:t>
            </a:r>
            <a:r>
              <a:rPr lang="el-GR" sz="1800" smtClean="0">
                <a:latin typeface="Calibri"/>
                <a:cs typeface="Calibri"/>
              </a:rPr>
              <a:t>γ</a:t>
            </a:r>
            <a:r>
              <a:rPr lang="en-US" sz="1800" baseline="30000" smtClean="0">
                <a:latin typeface="Calibri"/>
                <a:cs typeface="Calibri"/>
              </a:rPr>
              <a:t>k</a:t>
            </a:r>
            <a:r>
              <a:rPr lang="en-US" sz="1800" smtClean="0">
                <a:latin typeface="Calibri"/>
                <a:cs typeface="Calibri"/>
              </a:rPr>
              <a:t> </a:t>
            </a:r>
            <a:r>
              <a:rPr lang="en-US" sz="1800" err="1" smtClean="0">
                <a:latin typeface="Calibri"/>
                <a:cs typeface="Calibri"/>
              </a:rPr>
              <a:t>max|R</a:t>
            </a:r>
            <a:r>
              <a:rPr lang="en-US" sz="1800" smtClean="0">
                <a:latin typeface="Calibri"/>
                <a:cs typeface="Calibri"/>
              </a:rPr>
              <a:t>| different</a:t>
            </a:r>
          </a:p>
          <a:p>
            <a:pPr lvl="1"/>
            <a:r>
              <a:rPr lang="en-US" sz="1800" smtClean="0">
                <a:latin typeface="Calibri"/>
                <a:cs typeface="Calibri"/>
              </a:rPr>
              <a:t>So as k increases, the values converge</a:t>
            </a:r>
            <a:endParaRPr lang="en-US" sz="1800">
              <a:latin typeface="Calibri"/>
              <a:cs typeface="Calibri"/>
            </a:endParaRP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extLst>
      <p:ext uri="{BB962C8B-B14F-4D97-AF65-F5344CB8AC3E}">
        <p14:creationId xmlns:p14="http://schemas.microsoft.com/office/powerpoint/2010/main" val="1210126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dirty="0" smtClean="0">
                <a:latin typeface="Calibri"/>
                <a:ea typeface="ＭＳ Ｐゴシック" pitchFamily="34" charset="-128"/>
                <a:cs typeface="Calibri"/>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800" dirty="0" smtClean="0">
                <a:latin typeface="Calibri"/>
                <a:ea typeface="ＭＳ Ｐゴシック" pitchFamily="34" charset="-128"/>
                <a:cs typeface="Calibri"/>
              </a:rPr>
              <a:t>Bellman equations </a:t>
            </a:r>
            <a:r>
              <a:rPr lang="en-US" sz="2800" dirty="0" smtClean="0">
                <a:solidFill>
                  <a:srgbClr val="C00000"/>
                </a:solidFill>
                <a:latin typeface="Calibri"/>
                <a:ea typeface="ＭＳ Ｐゴシック" pitchFamily="34" charset="-128"/>
                <a:cs typeface="Calibri"/>
              </a:rPr>
              <a:t>characterize</a:t>
            </a:r>
            <a:r>
              <a:rPr lang="en-US" sz="2800" dirty="0" smtClean="0">
                <a:latin typeface="Calibri"/>
                <a:ea typeface="ＭＳ Ｐゴシック" pitchFamily="34" charset="-128"/>
                <a:cs typeface="Calibri"/>
              </a:rPr>
              <a:t> the optimal values:</a:t>
            </a: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r>
              <a:rPr lang="en-US" sz="2800" dirty="0" smtClean="0">
                <a:latin typeface="Calibri"/>
                <a:ea typeface="ＭＳ Ｐゴシック" pitchFamily="34" charset="-128"/>
                <a:cs typeface="Calibri"/>
              </a:rPr>
              <a:t>Value iteration </a:t>
            </a:r>
            <a:r>
              <a:rPr lang="en-US" sz="2800" dirty="0" smtClean="0">
                <a:solidFill>
                  <a:srgbClr val="C00000"/>
                </a:solidFill>
                <a:latin typeface="Calibri"/>
                <a:ea typeface="ＭＳ Ｐゴシック" pitchFamily="34" charset="-128"/>
                <a:cs typeface="Calibri"/>
              </a:rPr>
              <a:t>computes</a:t>
            </a:r>
            <a:r>
              <a:rPr lang="en-US" sz="2800" dirty="0" smtClean="0">
                <a:latin typeface="Calibri"/>
                <a:ea typeface="ＭＳ Ｐゴシック" pitchFamily="34" charset="-128"/>
                <a:cs typeface="Calibri"/>
              </a:rPr>
              <a:t> them:</a:t>
            </a:r>
          </a:p>
          <a:p>
            <a:pPr>
              <a:lnSpc>
                <a:spcPct val="80000"/>
              </a:lnSpc>
            </a:pPr>
            <a:endParaRPr lang="en-US" sz="2800" dirty="0" smtClean="0">
              <a:latin typeface="Calibri"/>
              <a:ea typeface="ＭＳ Ｐゴシック" pitchFamily="34" charset="-128"/>
              <a:cs typeface="Calibri"/>
            </a:endParaRPr>
          </a:p>
          <a:p>
            <a:pPr lvl="1">
              <a:lnSpc>
                <a:spcPct val="80000"/>
              </a:lnSpc>
            </a:pPr>
            <a:endParaRPr lang="en-US" sz="2400" dirty="0" smtClean="0">
              <a:latin typeface="Calibri"/>
              <a:ea typeface="ＭＳ Ｐゴシック" pitchFamily="34" charset="-128"/>
              <a:cs typeface="Calibri"/>
            </a:endParaRPr>
          </a:p>
          <a:p>
            <a:pPr lvl="1">
              <a:lnSpc>
                <a:spcPct val="80000"/>
              </a:lnSpc>
            </a:pPr>
            <a:endParaRPr lang="en-US" sz="2400" dirty="0" smtClean="0">
              <a:latin typeface="Calibri"/>
              <a:ea typeface="ＭＳ Ｐゴシック" pitchFamily="34" charset="-128"/>
              <a:cs typeface="Calibri"/>
            </a:endParaRPr>
          </a:p>
          <a:p>
            <a:pPr lvl="1">
              <a:lnSpc>
                <a:spcPct val="80000"/>
              </a:lnSpc>
            </a:pPr>
            <a:endParaRPr lang="en-US" sz="2400" dirty="0" smtClean="0">
              <a:latin typeface="Calibri"/>
              <a:ea typeface="ＭＳ Ｐゴシック" pitchFamily="34" charset="-128"/>
              <a:cs typeface="Calibri"/>
            </a:endParaRPr>
          </a:p>
          <a:p>
            <a:pPr>
              <a:lnSpc>
                <a:spcPct val="80000"/>
              </a:lnSpc>
            </a:pPr>
            <a:r>
              <a:rPr lang="en-US" sz="2800" dirty="0" smtClean="0">
                <a:latin typeface="Calibri"/>
                <a:ea typeface="ＭＳ Ｐゴシック" pitchFamily="34" charset="-128"/>
                <a:cs typeface="Calibri"/>
              </a:rPr>
              <a:t>Value iteration is just a fixed point solution method</a:t>
            </a:r>
          </a:p>
          <a:p>
            <a:pPr lvl="1">
              <a:lnSpc>
                <a:spcPct val="80000"/>
              </a:lnSpc>
            </a:pPr>
            <a:r>
              <a:rPr lang="en-US" sz="2000" dirty="0" smtClean="0">
                <a:latin typeface="Calibri"/>
                <a:ea typeface="ＭＳ Ｐゴシック" pitchFamily="34" charset="-128"/>
                <a:cs typeface="Calibri"/>
              </a:rPr>
              <a:t>… though the </a:t>
            </a:r>
            <a:r>
              <a:rPr lang="en-US" sz="2000" dirty="0" err="1" smtClean="0">
                <a:latin typeface="Calibri"/>
                <a:ea typeface="ＭＳ Ｐゴシック" pitchFamily="34" charset="-128"/>
                <a:cs typeface="Calibri"/>
              </a:rPr>
              <a:t>V</a:t>
            </a:r>
            <a:r>
              <a:rPr lang="en-US" sz="2000" baseline="-25000" dirty="0" err="1" smtClean="0">
                <a:latin typeface="Calibri"/>
                <a:ea typeface="ＭＳ Ｐゴシック" pitchFamily="34" charset="-128"/>
                <a:cs typeface="Calibri"/>
              </a:rPr>
              <a:t>k</a:t>
            </a:r>
            <a:r>
              <a:rPr lang="en-US" sz="2000" dirty="0" smtClean="0">
                <a:latin typeface="Calibri"/>
                <a:ea typeface="ＭＳ Ｐゴシック" pitchFamily="34" charset="-128"/>
                <a:cs typeface="Calibri"/>
              </a:rPr>
              <a:t> vectors are also interpretable as time-limited values</a:t>
            </a:r>
          </a:p>
        </p:txBody>
      </p:sp>
      <p:pic>
        <p:nvPicPr>
          <p:cNvPr id="29" name="Picture 28" descr="txp_fig"/>
          <p:cNvPicPr>
            <a:picLocks noChangeAspect="1"/>
          </p:cNvPicPr>
          <p:nvPr>
            <p:custDataLst>
              <p:tags r:id="rId1"/>
            </p:custDataLst>
          </p:nvPr>
        </p:nvPicPr>
        <p:blipFill>
          <a:blip r:embed="rId5" cstate="print"/>
          <a:stretch>
            <a:fillRect/>
          </a:stretch>
        </p:blipFill>
        <p:spPr bwMode="auto">
          <a:xfrm>
            <a:off x="1371600" y="4343400"/>
            <a:ext cx="7266933" cy="690930"/>
          </a:xfrm>
          <a:prstGeom prst="rect">
            <a:avLst/>
          </a:prstGeom>
          <a:noFill/>
          <a:ln/>
          <a:effectLst/>
        </p:spPr>
      </p:pic>
      <p:grpSp>
        <p:nvGrpSpPr>
          <p:cNvPr id="2" name="Group 10"/>
          <p:cNvGrpSpPr>
            <a:grpSpLocks/>
          </p:cNvGrpSpPr>
          <p:nvPr/>
        </p:nvGrpSpPr>
        <p:grpSpPr bwMode="auto">
          <a:xfrm>
            <a:off x="9220200" y="1524000"/>
            <a:ext cx="2209800" cy="2427288"/>
            <a:chOff x="2400" y="1209"/>
            <a:chExt cx="1392" cy="1529"/>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3"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4"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2976" y="1209"/>
              <a:ext cx="624" cy="233"/>
            </a:xfrm>
            <a:prstGeom prst="rect">
              <a:avLst/>
            </a:prstGeom>
            <a:noFill/>
            <a:ln w="9525">
              <a:noFill/>
              <a:miter lim="800000"/>
              <a:headEnd/>
              <a:tailEnd/>
            </a:ln>
          </p:spPr>
          <p:txBody>
            <a:bodyPr wrap="square">
              <a:spAutoFit/>
            </a:bodyPr>
            <a:lstStyle/>
            <a:p>
              <a:pPr>
                <a:spcBef>
                  <a:spcPct val="50000"/>
                </a:spcBef>
              </a:pPr>
              <a:r>
                <a:rPr lang="en-US" dirty="0" smtClean="0">
                  <a:solidFill>
                    <a:srgbClr val="0000FF"/>
                  </a:solidFill>
                  <a:latin typeface="Calibri"/>
                  <a:cs typeface="Calibri"/>
                </a:rPr>
                <a:t>V(s)</a:t>
              </a:r>
              <a:endParaRPr lang="en-US" dirty="0">
                <a:solidFill>
                  <a:srgbClr val="0000FF"/>
                </a:solidFill>
                <a:latin typeface="Calibri"/>
                <a:cs typeface="Calibri"/>
              </a:endParaRP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dirty="0" err="1">
                  <a:latin typeface="Calibri"/>
                  <a:cs typeface="Calibri"/>
                </a:rPr>
                <a:t>s,a,s</a:t>
              </a:r>
              <a:r>
                <a:rPr lang="ja-JP" altLang="en-US">
                  <a:latin typeface="Calibri"/>
                  <a:cs typeface="Calibri"/>
                </a:rPr>
                <a:t>’</a:t>
              </a:r>
              <a:endParaRPr lang="en-US" dirty="0">
                <a:latin typeface="Calibri"/>
                <a:cs typeface="Calibri"/>
              </a:endParaRPr>
            </a:p>
          </p:txBody>
        </p:sp>
        <p:sp>
          <p:nvSpPr>
            <p:cNvPr id="18" name="Text Box 28"/>
            <p:cNvSpPr txBox="1">
              <a:spLocks noChangeArrowheads="1"/>
            </p:cNvSpPr>
            <p:nvPr/>
          </p:nvSpPr>
          <p:spPr bwMode="auto">
            <a:xfrm>
              <a:off x="2688" y="2505"/>
              <a:ext cx="667" cy="233"/>
            </a:xfrm>
            <a:prstGeom prst="rect">
              <a:avLst/>
            </a:prstGeom>
            <a:noFill/>
            <a:ln w="9525">
              <a:noFill/>
              <a:miter lim="800000"/>
              <a:headEnd/>
              <a:tailEnd/>
            </a:ln>
          </p:spPr>
          <p:txBody>
            <a:bodyPr wrap="square">
              <a:spAutoFit/>
            </a:bodyPr>
            <a:lstStyle/>
            <a:p>
              <a:pPr algn="r" rtl="1">
                <a:spcBef>
                  <a:spcPct val="50000"/>
                </a:spcBef>
              </a:pPr>
              <a:r>
                <a:rPr lang="en-US" dirty="0" smtClean="0">
                  <a:solidFill>
                    <a:srgbClr val="0000FF"/>
                  </a:solidFill>
                  <a:latin typeface="Calibri"/>
                  <a:cs typeface="Calibri"/>
                </a:rPr>
                <a:t>V(s’</a:t>
              </a:r>
              <a:r>
                <a:rPr lang="en-US" altLang="ja-JP" dirty="0" smtClean="0">
                  <a:solidFill>
                    <a:srgbClr val="0000FF"/>
                  </a:solidFill>
                  <a:latin typeface="Calibri"/>
                  <a:cs typeface="Calibri"/>
                </a:rPr>
                <a:t>)</a:t>
              </a:r>
              <a:endParaRPr lang="en-US" dirty="0">
                <a:solidFill>
                  <a:srgbClr val="0000FF"/>
                </a:solidFill>
                <a:latin typeface="Calibri"/>
                <a:cs typeface="Calibri"/>
              </a:endParaRPr>
            </a:p>
          </p:txBody>
        </p:sp>
      </p:grpSp>
      <p:sp>
        <p:nvSpPr>
          <p:cNvPr id="27" name="Isosceles Triangle 26"/>
          <p:cNvSpPr/>
          <p:nvPr/>
        </p:nvSpPr>
        <p:spPr>
          <a:xfrm>
            <a:off x="9601200" y="40386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28" name="Picture 27" descr="txp_fig"/>
          <p:cNvPicPr>
            <a:picLocks noChangeAspect="1"/>
          </p:cNvPicPr>
          <p:nvPr>
            <p:custDataLst>
              <p:tags r:id="rId2"/>
            </p:custDataLst>
          </p:nvPr>
        </p:nvPicPr>
        <p:blipFill>
          <a:blip r:embed="rId6" cstate="print"/>
          <a:stretch>
            <a:fillRect/>
          </a:stretch>
        </p:blipFill>
        <p:spPr bwMode="auto">
          <a:xfrm>
            <a:off x="1295243" y="2286000"/>
            <a:ext cx="6950388" cy="690805"/>
          </a:xfrm>
          <a:prstGeom prst="rect">
            <a:avLst/>
          </a:prstGeom>
          <a:noFill/>
          <a:ln/>
          <a:effec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5718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75718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5718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Convergence*</a:t>
            </a:r>
            <a:endParaRPr lang="en-US" dirty="0">
              <a:latin typeface="Calibri"/>
              <a:cs typeface="Calibri"/>
            </a:endParaRPr>
          </a:p>
        </p:txBody>
      </p:sp>
      <p:sp>
        <p:nvSpPr>
          <p:cNvPr id="3" name="Content Placeholder 2"/>
          <p:cNvSpPr>
            <a:spLocks noGrp="1"/>
          </p:cNvSpPr>
          <p:nvPr>
            <p:ph idx="1"/>
          </p:nvPr>
        </p:nvSpPr>
        <p:spPr>
          <a:xfrm>
            <a:off x="406400" y="1397001"/>
            <a:ext cx="6375400" cy="4729164"/>
          </a:xfrm>
        </p:spPr>
        <p:txBody>
          <a:bodyPr/>
          <a:lstStyle/>
          <a:p>
            <a:r>
              <a:rPr lang="en-US" sz="2000" dirty="0" smtClean="0">
                <a:latin typeface="Calibri"/>
                <a:cs typeface="Calibri"/>
              </a:rPr>
              <a:t>How do we know the </a:t>
            </a:r>
            <a:r>
              <a:rPr lang="en-US" sz="2000" dirty="0" err="1" smtClean="0">
                <a:latin typeface="Calibri"/>
                <a:cs typeface="Calibri"/>
              </a:rPr>
              <a:t>V</a:t>
            </a:r>
            <a:r>
              <a:rPr lang="en-US" sz="2000" baseline="-25000" dirty="0" err="1" smtClean="0">
                <a:latin typeface="Calibri"/>
                <a:cs typeface="Calibri"/>
              </a:rPr>
              <a:t>k</a:t>
            </a:r>
            <a:r>
              <a:rPr lang="en-US" sz="2000" dirty="0" smtClean="0">
                <a:latin typeface="Calibri"/>
                <a:cs typeface="Calibri"/>
              </a:rPr>
              <a:t> vectors are going to converge?</a:t>
            </a:r>
          </a:p>
          <a:p>
            <a:pPr lvl="1"/>
            <a:endParaRPr lang="en-US" sz="1600" dirty="0" smtClean="0">
              <a:latin typeface="Calibri"/>
              <a:cs typeface="Calibri"/>
            </a:endParaRPr>
          </a:p>
          <a:p>
            <a:r>
              <a:rPr lang="en-US" sz="2000" dirty="0" smtClean="0">
                <a:latin typeface="Calibri"/>
                <a:cs typeface="Calibri"/>
              </a:rPr>
              <a:t>Case 1: If the tree has maximum depth M, then V</a:t>
            </a:r>
            <a:r>
              <a:rPr lang="en-US" sz="2000" baseline="-25000" dirty="0" smtClean="0">
                <a:latin typeface="Calibri"/>
                <a:cs typeface="Calibri"/>
              </a:rPr>
              <a:t>M</a:t>
            </a:r>
            <a:r>
              <a:rPr lang="en-US" sz="2000" dirty="0" smtClean="0">
                <a:latin typeface="Calibri"/>
                <a:cs typeface="Calibri"/>
              </a:rPr>
              <a:t> holds the actual </a:t>
            </a:r>
            <a:r>
              <a:rPr lang="en-US" sz="2000" dirty="0" err="1" smtClean="0">
                <a:latin typeface="Calibri"/>
                <a:cs typeface="Calibri"/>
              </a:rPr>
              <a:t>untruncated</a:t>
            </a:r>
            <a:r>
              <a:rPr lang="en-US" sz="2000" dirty="0" smtClean="0">
                <a:latin typeface="Calibri"/>
                <a:cs typeface="Calibri"/>
              </a:rPr>
              <a:t> values</a:t>
            </a:r>
          </a:p>
          <a:p>
            <a:pPr lvl="1"/>
            <a:endParaRPr lang="en-US" sz="1600" dirty="0" smtClean="0">
              <a:latin typeface="Calibri"/>
              <a:cs typeface="Calibri"/>
            </a:endParaRPr>
          </a:p>
          <a:p>
            <a:r>
              <a:rPr lang="en-US" sz="2000" dirty="0" smtClean="0">
                <a:latin typeface="Calibri"/>
                <a:cs typeface="Calibri"/>
              </a:rPr>
              <a:t>Case 2: If the discount is less than 1</a:t>
            </a:r>
          </a:p>
          <a:p>
            <a:pPr lvl="1"/>
            <a:r>
              <a:rPr lang="en-US" sz="1800" dirty="0" smtClean="0">
                <a:latin typeface="Calibri"/>
                <a:cs typeface="Calibri"/>
              </a:rPr>
              <a:t>Sketch: For any state </a:t>
            </a:r>
            <a:r>
              <a:rPr lang="en-US" sz="1800" dirty="0" err="1" smtClean="0">
                <a:latin typeface="Calibri"/>
                <a:cs typeface="Calibri"/>
              </a:rPr>
              <a:t>V</a:t>
            </a:r>
            <a:r>
              <a:rPr lang="en-US" sz="1800" baseline="-25000" dirty="0" err="1" smtClean="0">
                <a:latin typeface="Calibri"/>
                <a:cs typeface="Calibri"/>
              </a:rPr>
              <a:t>k</a:t>
            </a:r>
            <a:r>
              <a:rPr lang="en-US" sz="1800" dirty="0" smtClean="0">
                <a:latin typeface="Calibri"/>
                <a:cs typeface="Calibri"/>
              </a:rPr>
              <a:t> and V</a:t>
            </a:r>
            <a:r>
              <a:rPr lang="en-US" sz="1800" baseline="-25000" dirty="0" smtClean="0">
                <a:latin typeface="Calibri"/>
                <a:cs typeface="Calibri"/>
              </a:rPr>
              <a:t>k+1</a:t>
            </a:r>
            <a:r>
              <a:rPr lang="en-US" sz="1800" dirty="0" smtClean="0">
                <a:latin typeface="Calibri"/>
                <a:cs typeface="Calibri"/>
              </a:rPr>
              <a:t> can be viewed as depth k+1 </a:t>
            </a:r>
            <a:r>
              <a:rPr lang="en-US" sz="1800" dirty="0" err="1" smtClean="0">
                <a:latin typeface="Calibri"/>
                <a:cs typeface="Calibri"/>
              </a:rPr>
              <a:t>expectimax</a:t>
            </a:r>
            <a:r>
              <a:rPr lang="en-US" sz="1800" dirty="0" smtClean="0">
                <a:latin typeface="Calibri"/>
                <a:cs typeface="Calibri"/>
              </a:rPr>
              <a:t> results in nearly identical search trees</a:t>
            </a:r>
          </a:p>
          <a:p>
            <a:pPr lvl="1"/>
            <a:r>
              <a:rPr lang="en-US" sz="1800" dirty="0" smtClean="0">
                <a:latin typeface="Calibri"/>
                <a:cs typeface="Calibri"/>
              </a:rPr>
              <a:t>The difference is that on the bottom layer, V</a:t>
            </a:r>
            <a:r>
              <a:rPr lang="en-US" sz="1800" baseline="-25000" dirty="0" smtClean="0">
                <a:latin typeface="Calibri"/>
                <a:cs typeface="Calibri"/>
              </a:rPr>
              <a:t>k+1</a:t>
            </a:r>
            <a:r>
              <a:rPr lang="en-US" sz="1800" dirty="0" smtClean="0">
                <a:latin typeface="Calibri"/>
                <a:cs typeface="Calibri"/>
              </a:rPr>
              <a:t> has actual rewards while </a:t>
            </a:r>
            <a:r>
              <a:rPr lang="en-US" sz="1800" dirty="0" err="1" smtClean="0">
                <a:latin typeface="Calibri"/>
                <a:cs typeface="Calibri"/>
              </a:rPr>
              <a:t>V</a:t>
            </a:r>
            <a:r>
              <a:rPr lang="en-US" sz="1800" baseline="-25000" dirty="0" err="1" smtClean="0">
                <a:latin typeface="Calibri"/>
                <a:cs typeface="Calibri"/>
              </a:rPr>
              <a:t>k</a:t>
            </a:r>
            <a:r>
              <a:rPr lang="en-US" sz="1800" dirty="0" smtClean="0">
                <a:latin typeface="Calibri"/>
                <a:cs typeface="Calibri"/>
              </a:rPr>
              <a:t> has zeros</a:t>
            </a:r>
          </a:p>
          <a:p>
            <a:pPr lvl="1"/>
            <a:r>
              <a:rPr lang="en-US" sz="1800" dirty="0" smtClean="0">
                <a:latin typeface="Calibri"/>
                <a:cs typeface="Calibri"/>
              </a:rPr>
              <a:t>That last layer is at best all R</a:t>
            </a:r>
            <a:r>
              <a:rPr lang="en-US" sz="1800" baseline="-25000" dirty="0" smtClean="0">
                <a:latin typeface="Calibri"/>
                <a:cs typeface="Calibri"/>
              </a:rPr>
              <a:t>MAX</a:t>
            </a:r>
            <a:r>
              <a:rPr lang="en-US" sz="1800" dirty="0" smtClean="0">
                <a:latin typeface="Calibri"/>
                <a:cs typeface="Calibri"/>
              </a:rPr>
              <a:t> </a:t>
            </a:r>
          </a:p>
          <a:p>
            <a:pPr lvl="1"/>
            <a:r>
              <a:rPr lang="en-US" sz="1800" dirty="0" smtClean="0">
                <a:latin typeface="Calibri"/>
                <a:cs typeface="Calibri"/>
              </a:rPr>
              <a:t>It is at worst R</a:t>
            </a:r>
            <a:r>
              <a:rPr lang="en-US" sz="1800" baseline="-25000" dirty="0" smtClean="0">
                <a:latin typeface="Calibri"/>
                <a:cs typeface="Calibri"/>
              </a:rPr>
              <a:t>MIN</a:t>
            </a:r>
            <a:r>
              <a:rPr lang="en-US" sz="1800" dirty="0" smtClean="0">
                <a:latin typeface="Calibri"/>
                <a:cs typeface="Calibri"/>
              </a:rPr>
              <a:t> </a:t>
            </a:r>
          </a:p>
          <a:p>
            <a:pPr lvl="1"/>
            <a:r>
              <a:rPr lang="en-US" sz="1800" dirty="0" smtClean="0">
                <a:latin typeface="Calibri"/>
                <a:cs typeface="Calibri"/>
              </a:rPr>
              <a:t>But everything is discounted by </a:t>
            </a:r>
            <a:r>
              <a:rPr lang="el-GR" sz="1800" dirty="0" smtClean="0">
                <a:latin typeface="Calibri"/>
                <a:cs typeface="Calibri"/>
              </a:rPr>
              <a:t>γ</a:t>
            </a:r>
            <a:r>
              <a:rPr lang="en-US" sz="1800" baseline="30000" dirty="0" smtClean="0">
                <a:latin typeface="Calibri"/>
                <a:cs typeface="Calibri"/>
              </a:rPr>
              <a:t>k</a:t>
            </a:r>
            <a:r>
              <a:rPr lang="en-US" sz="1800" dirty="0" smtClean="0">
                <a:latin typeface="Calibri"/>
                <a:cs typeface="Calibri"/>
              </a:rPr>
              <a:t> that far out</a:t>
            </a:r>
          </a:p>
          <a:p>
            <a:pPr lvl="1"/>
            <a:r>
              <a:rPr lang="en-US" sz="1800" dirty="0" smtClean="0">
                <a:latin typeface="Calibri"/>
                <a:cs typeface="Calibri"/>
              </a:rPr>
              <a:t>So </a:t>
            </a:r>
            <a:r>
              <a:rPr lang="en-US" sz="1800" dirty="0" err="1" smtClean="0">
                <a:latin typeface="Calibri"/>
                <a:cs typeface="Calibri"/>
              </a:rPr>
              <a:t>V</a:t>
            </a:r>
            <a:r>
              <a:rPr lang="en-US" sz="1800" baseline="-25000" dirty="0" err="1" smtClean="0">
                <a:latin typeface="Calibri"/>
                <a:cs typeface="Calibri"/>
              </a:rPr>
              <a:t>k</a:t>
            </a:r>
            <a:r>
              <a:rPr lang="en-US" sz="1800" dirty="0" smtClean="0">
                <a:latin typeface="Calibri"/>
                <a:cs typeface="Calibri"/>
              </a:rPr>
              <a:t> and V</a:t>
            </a:r>
            <a:r>
              <a:rPr lang="en-US" sz="1800" baseline="-25000" dirty="0" smtClean="0">
                <a:latin typeface="Calibri"/>
                <a:cs typeface="Calibri"/>
              </a:rPr>
              <a:t>k+1</a:t>
            </a:r>
            <a:r>
              <a:rPr lang="en-US" sz="1800" dirty="0" smtClean="0">
                <a:latin typeface="Calibri"/>
                <a:cs typeface="Calibri"/>
              </a:rPr>
              <a:t> are at most </a:t>
            </a:r>
            <a:r>
              <a:rPr lang="el-GR" sz="1800" dirty="0" smtClean="0">
                <a:latin typeface="Calibri"/>
                <a:cs typeface="Calibri"/>
              </a:rPr>
              <a:t>γ</a:t>
            </a:r>
            <a:r>
              <a:rPr lang="en-US" sz="1800" baseline="30000" dirty="0" smtClean="0">
                <a:latin typeface="Calibri"/>
                <a:cs typeface="Calibri"/>
              </a:rPr>
              <a:t>k</a:t>
            </a:r>
            <a:r>
              <a:rPr lang="en-US" sz="1800" dirty="0" smtClean="0">
                <a:latin typeface="Calibri"/>
                <a:cs typeface="Calibri"/>
              </a:rPr>
              <a:t> </a:t>
            </a:r>
            <a:r>
              <a:rPr lang="en-US" sz="1800" dirty="0" err="1" smtClean="0">
                <a:latin typeface="Calibri"/>
                <a:cs typeface="Calibri"/>
              </a:rPr>
              <a:t>max|R</a:t>
            </a:r>
            <a:r>
              <a:rPr lang="en-US" sz="1800" dirty="0" smtClean="0">
                <a:latin typeface="Calibri"/>
                <a:cs typeface="Calibri"/>
              </a:rPr>
              <a:t>| different</a:t>
            </a:r>
          </a:p>
          <a:p>
            <a:pPr lvl="1"/>
            <a:r>
              <a:rPr lang="en-US" sz="1800" dirty="0" smtClean="0">
                <a:latin typeface="Calibri"/>
                <a:cs typeface="Calibri"/>
              </a:rPr>
              <a:t>So as k increases, the values converge</a:t>
            </a:r>
            <a:endParaRPr lang="en-US" sz="1800" dirty="0">
              <a:latin typeface="Calibri"/>
              <a:cs typeface="Calibri"/>
            </a:endParaRP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4"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5" cstate="print"/>
          <a:stretch>
            <a:fillRect/>
          </a:stretch>
        </p:blipFill>
        <p:spPr bwMode="auto">
          <a:xfrm>
            <a:off x="10219613" y="1828800"/>
            <a:ext cx="1134187" cy="389411"/>
          </a:xfrm>
          <a:prstGeom prst="rect">
            <a:avLst/>
          </a:prstGeom>
          <a:noFill/>
          <a:ln/>
          <a:effectLst/>
        </p:spPr>
      </p:pic>
    </p:spTree>
    <p:extLst>
      <p:ext uri="{BB962C8B-B14F-4D97-AF65-F5344CB8AC3E}">
        <p14:creationId xmlns:p14="http://schemas.microsoft.com/office/powerpoint/2010/main" val="27966869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Methods</a:t>
            </a:r>
            <a:endParaRPr lang="en-US" dirty="0"/>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Evaluation</a:t>
            </a:r>
            <a:endParaRPr lang="en-US" dirty="0"/>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smtClean="0">
                <a:ea typeface="ＭＳ Ｐゴシック" pitchFamily="34" charset="-128"/>
              </a:rPr>
              <a:t>Example: Grid World</a:t>
            </a:r>
          </a:p>
        </p:txBody>
      </p:sp>
      <p:pic>
        <p:nvPicPr>
          <p:cNvPr id="18434" name="Picture 4"/>
          <p:cNvPicPr>
            <a:picLocks noChangeAspect="1" noChangeArrowheads="1"/>
          </p:cNvPicPr>
          <p:nvPr/>
        </p:nvPicPr>
        <p:blipFill>
          <a:blip r:embed="rId3" cstate="print"/>
          <a:srcRect/>
          <a:stretch>
            <a:fillRect/>
          </a:stretch>
        </p:blipFill>
        <p:spPr bwMode="auto">
          <a:xfrm>
            <a:off x="6990735" y="1371600"/>
            <a:ext cx="4495800" cy="3484999"/>
          </a:xfrm>
          <a:prstGeom prst="rect">
            <a:avLst/>
          </a:prstGeom>
          <a:noFill/>
          <a:ln w="9525">
            <a:noFill/>
            <a:miter lim="800000"/>
            <a:headEnd/>
            <a:tailEnd/>
          </a:ln>
        </p:spPr>
      </p:pic>
      <p:sp>
        <p:nvSpPr>
          <p:cNvPr id="18436" name="Rectangle 3"/>
          <p:cNvSpPr txBox="1">
            <a:spLocks noChangeArrowheads="1"/>
          </p:cNvSpPr>
          <p:nvPr/>
        </p:nvSpPr>
        <p:spPr bwMode="auto">
          <a:xfrm>
            <a:off x="228600" y="1493838"/>
            <a:ext cx="6477000" cy="4525962"/>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A maze-like problem</a:t>
            </a:r>
          </a:p>
          <a:p>
            <a:pPr marL="800100" lvl="1" indent="-342900" eaLnBrk="0" hangingPunct="0">
              <a:spcBef>
                <a:spcPct val="20000"/>
              </a:spcBef>
              <a:buFont typeface="Wingdings" pitchFamily="2" charset="2"/>
              <a:buChar char="§"/>
            </a:pPr>
            <a:r>
              <a:rPr lang="en-US" dirty="0" smtClean="0">
                <a:latin typeface="Calibri" pitchFamily="34" charset="0"/>
              </a:rPr>
              <a:t>The </a:t>
            </a:r>
            <a:r>
              <a:rPr lang="en-US" dirty="0">
                <a:latin typeface="Calibri" pitchFamily="34" charset="0"/>
              </a:rPr>
              <a:t>agent lives in a grid</a:t>
            </a:r>
          </a:p>
          <a:p>
            <a:pPr marL="800100" lvl="1" indent="-342900" eaLnBrk="0" hangingPunct="0">
              <a:spcBef>
                <a:spcPct val="20000"/>
              </a:spcBef>
              <a:buFont typeface="Wingdings" pitchFamily="2" charset="2"/>
              <a:buChar char="§"/>
            </a:pPr>
            <a:r>
              <a:rPr lang="en-US" dirty="0">
                <a:latin typeface="Calibri" pitchFamily="34" charset="0"/>
              </a:rPr>
              <a:t>Walls block the </a:t>
            </a:r>
            <a:r>
              <a:rPr lang="en-US" dirty="0" smtClean="0">
                <a:latin typeface="Calibri" pitchFamily="34" charset="0"/>
              </a:rPr>
              <a:t>agent’</a:t>
            </a:r>
            <a:r>
              <a:rPr lang="en-US" altLang="ja-JP" dirty="0" smtClean="0">
                <a:latin typeface="Calibri" pitchFamily="34" charset="0"/>
              </a:rPr>
              <a:t>s path</a:t>
            </a:r>
          </a:p>
          <a:p>
            <a:pPr marL="800100" lvl="1" indent="-342900" eaLnBrk="0" hangingPunct="0">
              <a:spcBef>
                <a:spcPct val="20000"/>
              </a:spcBef>
              <a:buFont typeface="Wingdings" pitchFamily="2" charset="2"/>
              <a:buChar char="§"/>
            </a:pPr>
            <a:endParaRPr lang="en-US" altLang="ja-JP" sz="600" dirty="0">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Noisy movement: </a:t>
            </a:r>
            <a:r>
              <a:rPr lang="en-US" altLang="ja-JP" sz="2000" dirty="0" smtClean="0">
                <a:solidFill>
                  <a:schemeClr val="accent2"/>
                </a:solidFill>
                <a:latin typeface="Calibri" pitchFamily="34" charset="0"/>
              </a:rPr>
              <a:t>actions do </a:t>
            </a:r>
            <a:r>
              <a:rPr lang="en-US" altLang="ja-JP" sz="2000" dirty="0">
                <a:solidFill>
                  <a:schemeClr val="accent2"/>
                </a:solidFill>
                <a:latin typeface="Calibri" pitchFamily="34" charset="0"/>
              </a:rPr>
              <a:t>not always go as </a:t>
            </a:r>
            <a:r>
              <a:rPr lang="en-US" altLang="ja-JP" sz="2000" dirty="0" smtClean="0">
                <a:solidFill>
                  <a:schemeClr val="accent2"/>
                </a:solidFill>
                <a:latin typeface="Calibri" pitchFamily="34" charset="0"/>
              </a:rPr>
              <a:t>planned</a:t>
            </a:r>
            <a:endParaRPr lang="en-US" altLang="ja-JP" sz="2000" dirty="0">
              <a:solidFill>
                <a:schemeClr val="accent2"/>
              </a:solidFill>
              <a:latin typeface="Calibri" pitchFamily="34" charset="0"/>
            </a:endParaRPr>
          </a:p>
          <a:p>
            <a:pPr marL="800100" lvl="1" indent="-342900" eaLnBrk="0" hangingPunct="0">
              <a:spcBef>
                <a:spcPct val="20000"/>
              </a:spcBef>
              <a:buClr>
                <a:schemeClr val="accent2"/>
              </a:buClr>
              <a:buFont typeface="Wingdings" pitchFamily="2" charset="2"/>
              <a:buChar char="§"/>
            </a:pPr>
            <a:r>
              <a:rPr lang="en-US" dirty="0">
                <a:latin typeface="Calibri" pitchFamily="34" charset="0"/>
              </a:rPr>
              <a:t>80% of the time, the action North takes the agent North </a:t>
            </a:r>
            <a:endParaRPr lang="en-US" dirty="0" smtClean="0">
              <a:latin typeface="Calibri" pitchFamily="34" charset="0"/>
            </a:endParaRPr>
          </a:p>
          <a:p>
            <a:pPr marL="800100" lvl="1" indent="-342900" eaLnBrk="0" hangingPunct="0">
              <a:spcBef>
                <a:spcPct val="20000"/>
              </a:spcBef>
              <a:buClr>
                <a:schemeClr val="accent2"/>
              </a:buClr>
              <a:buFont typeface="Wingdings" pitchFamily="2" charset="2"/>
              <a:buChar char="§"/>
            </a:pPr>
            <a:r>
              <a:rPr lang="en-US" dirty="0" smtClean="0">
                <a:latin typeface="Calibri" pitchFamily="34" charset="0"/>
              </a:rPr>
              <a:t>10% of the time, North takes the agent West; 10% East</a:t>
            </a:r>
          </a:p>
          <a:p>
            <a:pPr marL="800100" lvl="1" indent="-342900" eaLnBrk="0" hangingPunct="0">
              <a:spcBef>
                <a:spcPct val="20000"/>
              </a:spcBef>
              <a:buClr>
                <a:schemeClr val="accent2"/>
              </a:buClr>
              <a:buFont typeface="Wingdings" pitchFamily="2" charset="2"/>
              <a:buChar char="§"/>
            </a:pPr>
            <a:r>
              <a:rPr lang="en-US" dirty="0" smtClean="0">
                <a:latin typeface="Calibri" pitchFamily="34" charset="0"/>
              </a:rPr>
              <a:t>If </a:t>
            </a:r>
            <a:r>
              <a:rPr lang="en-US" dirty="0">
                <a:latin typeface="Calibri" pitchFamily="34" charset="0"/>
              </a:rPr>
              <a:t>there is a wall in the direction the agent would have been taken, the agent stays </a:t>
            </a:r>
            <a:r>
              <a:rPr lang="en-US" dirty="0" smtClean="0">
                <a:latin typeface="Calibri" pitchFamily="34" charset="0"/>
              </a:rPr>
              <a:t>put</a:t>
            </a:r>
          </a:p>
          <a:p>
            <a:pPr marL="800100" lvl="1" indent="-342900" eaLnBrk="0" hangingPunct="0">
              <a:spcBef>
                <a:spcPct val="20000"/>
              </a:spcBef>
              <a:buClr>
                <a:schemeClr val="accent2"/>
              </a:buClr>
              <a:buFont typeface="Wingdings" pitchFamily="2" charset="2"/>
              <a:buChar char="§"/>
            </a:pPr>
            <a:endParaRPr lang="en-US" sz="600" dirty="0">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The agent receives rewards each time step</a:t>
            </a:r>
          </a:p>
          <a:p>
            <a:pPr marL="800100" lvl="1" indent="-342900" eaLnBrk="0" hangingPunct="0">
              <a:spcBef>
                <a:spcPct val="20000"/>
              </a:spcBef>
              <a:buFont typeface="Wingdings" pitchFamily="2" charset="2"/>
              <a:buChar char="§"/>
            </a:pPr>
            <a:r>
              <a:rPr lang="en-US" dirty="0" smtClean="0">
                <a:latin typeface="Calibri" pitchFamily="34" charset="0"/>
              </a:rPr>
              <a:t>Small </a:t>
            </a:r>
            <a:r>
              <a:rPr lang="en-US" altLang="ja-JP" dirty="0" smtClean="0">
                <a:latin typeface="Calibri" pitchFamily="34" charset="0"/>
              </a:rPr>
              <a:t>“living” </a:t>
            </a:r>
            <a:r>
              <a:rPr lang="en-US" altLang="ja-JP" dirty="0">
                <a:latin typeface="Calibri" pitchFamily="34" charset="0"/>
              </a:rPr>
              <a:t>reward each step (can be negative)</a:t>
            </a:r>
          </a:p>
          <a:p>
            <a:pPr marL="800100" lvl="1" indent="-342900" eaLnBrk="0" hangingPunct="0">
              <a:spcBef>
                <a:spcPct val="20000"/>
              </a:spcBef>
              <a:buFont typeface="Wingdings" pitchFamily="2" charset="2"/>
              <a:buChar char="§"/>
            </a:pPr>
            <a:r>
              <a:rPr lang="en-US" dirty="0">
                <a:latin typeface="Calibri" pitchFamily="34" charset="0"/>
              </a:rPr>
              <a:t>Big rewards come at the </a:t>
            </a:r>
            <a:r>
              <a:rPr lang="en-US" dirty="0" smtClean="0">
                <a:latin typeface="Calibri" pitchFamily="34" charset="0"/>
              </a:rPr>
              <a:t>end (good or bad)</a:t>
            </a:r>
          </a:p>
          <a:p>
            <a:pPr marL="800100" lvl="1" indent="-342900" eaLnBrk="0" hangingPunct="0">
              <a:spcBef>
                <a:spcPct val="20000"/>
              </a:spcBef>
              <a:buFont typeface="Wingdings" pitchFamily="2" charset="2"/>
              <a:buChar char="§"/>
            </a:pPr>
            <a:endParaRPr lang="en-US" sz="600" dirty="0">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a:solidFill>
                  <a:schemeClr val="accent2"/>
                </a:solidFill>
                <a:latin typeface="Calibri" pitchFamily="34" charset="0"/>
              </a:rPr>
              <a:t>Goal: maximize sum of </a:t>
            </a:r>
            <a:r>
              <a:rPr lang="en-US" sz="2000" dirty="0" smtClean="0">
                <a:solidFill>
                  <a:schemeClr val="accent2"/>
                </a:solidFill>
                <a:latin typeface="Calibri" pitchFamily="34" charset="0"/>
              </a:rPr>
              <a:t>(discounted) rewards</a:t>
            </a:r>
            <a:endParaRPr lang="en-US" sz="2000" dirty="0">
              <a:solidFill>
                <a:schemeClr val="accent2"/>
              </a:solidFill>
              <a:latin typeface="Calibri" pitchFamily="34" charset="0"/>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43135" y="137329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210800" y="389654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067801" y="388620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677400" y="2895600"/>
            <a:ext cx="433322" cy="781050"/>
          </a:xfrm>
          <a:prstGeom prst="rect">
            <a:avLst/>
          </a:prstGeom>
          <a:noFill/>
          <a:ln w="9525">
            <a:noFill/>
            <a:miter lim="800000"/>
            <a:headEnd/>
            <a:tailEnd/>
          </a:ln>
        </p:spPr>
      </p:pic>
      <p:pic>
        <p:nvPicPr>
          <p:cNvPr id="14" name="Picture 2" descr="C:\Users\Dan\Dropbox\Office\CS 188\Ketrina Art\MDPs\AgentTopDown.png"/>
          <p:cNvPicPr>
            <a:picLocks noChangeAspect="1" noChangeArrowheads="1"/>
          </p:cNvPicPr>
          <p:nvPr/>
        </p:nvPicPr>
        <p:blipFill>
          <a:blip r:embed="rId8" cstate="print"/>
          <a:srcRect/>
          <a:stretch>
            <a:fillRect/>
          </a:stretch>
        </p:blipFill>
        <p:spPr bwMode="auto">
          <a:xfrm>
            <a:off x="9471422" y="3581400"/>
            <a:ext cx="815578" cy="7620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Fixed Policies</a:t>
            </a:r>
            <a:endParaRPr lang="en-US" dirty="0">
              <a:latin typeface="Calibri"/>
              <a:cs typeface="Calibri"/>
            </a:endParaRPr>
          </a:p>
        </p:txBody>
      </p:sp>
      <p:sp>
        <p:nvSpPr>
          <p:cNvPr id="3" name="Content Placeholder 2"/>
          <p:cNvSpPr>
            <a:spLocks noGrp="1"/>
          </p:cNvSpPr>
          <p:nvPr>
            <p:ph idx="1"/>
          </p:nvPr>
        </p:nvSpPr>
        <p:spPr>
          <a:xfrm>
            <a:off x="406400" y="5075235"/>
            <a:ext cx="11379200" cy="1782765"/>
          </a:xfrm>
        </p:spPr>
        <p:txBody>
          <a:bodyPr/>
          <a:lstStyle/>
          <a:p>
            <a:r>
              <a:rPr lang="en-US" sz="2400" dirty="0" err="1" smtClean="0">
                <a:latin typeface="Calibri"/>
                <a:cs typeface="Calibri"/>
              </a:rPr>
              <a:t>Expectimax</a:t>
            </a:r>
            <a:r>
              <a:rPr lang="en-US" sz="2400" dirty="0" smtClean="0">
                <a:latin typeface="Calibri"/>
                <a:cs typeface="Calibri"/>
              </a:rPr>
              <a:t> trees max over all actions to compute the optimal values</a:t>
            </a:r>
          </a:p>
          <a:p>
            <a:pPr lvl="5"/>
            <a:endParaRPr lang="en-US" sz="800" dirty="0" smtClean="0">
              <a:latin typeface="Calibri"/>
              <a:cs typeface="Calibri"/>
            </a:endParaRPr>
          </a:p>
          <a:p>
            <a:r>
              <a:rPr lang="en-US" sz="2400" dirty="0" smtClean="0">
                <a:latin typeface="Calibri"/>
                <a:cs typeface="Calibri"/>
              </a:rPr>
              <a:t>If we fixed some policy </a:t>
            </a:r>
            <a:r>
              <a:rPr lang="en-US" sz="2400" dirty="0" smtClean="0">
                <a:latin typeface="Calibri"/>
                <a:cs typeface="Calibri"/>
                <a:sym typeface="Symbol" pitchFamily="18" charset="2"/>
              </a:rPr>
              <a:t>(s</a:t>
            </a:r>
            <a:r>
              <a:rPr lang="en-US" sz="2400" dirty="0" smtClean="0">
                <a:latin typeface="Calibri"/>
                <a:cs typeface="Calibri"/>
              </a:rPr>
              <a:t>), then the tree would be simpler – only one action per state</a:t>
            </a:r>
          </a:p>
          <a:p>
            <a:pPr lvl="1"/>
            <a:r>
              <a:rPr lang="en-US" sz="2000" dirty="0" smtClean="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smtClean="0">
                <a:latin typeface="Calibri"/>
                <a:cs typeface="Calibri"/>
              </a:rPr>
              <a:t>Do the optimal action</a:t>
            </a:r>
            <a:endParaRPr lang="en-US" sz="2400" dirty="0">
              <a:latin typeface="Calibri"/>
              <a:cs typeface="Calibri"/>
            </a:endParaRP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smtClean="0">
                <a:latin typeface="Calibri"/>
                <a:cs typeface="Calibri"/>
              </a:rPr>
              <a:t>Do what </a:t>
            </a:r>
            <a:r>
              <a:rPr lang="en-US" sz="2400" dirty="0" smtClean="0">
                <a:latin typeface="Calibri"/>
                <a:cs typeface="Calibri"/>
                <a:sym typeface="Symbol" pitchFamily="18" charset="2"/>
              </a:rPr>
              <a:t></a:t>
            </a:r>
            <a:r>
              <a:rPr lang="en-US" sz="2400" dirty="0" smtClean="0">
                <a:latin typeface="Calibri"/>
                <a:cs typeface="Calibri"/>
              </a:rPr>
              <a:t> says to do</a:t>
            </a:r>
            <a:endParaRPr lang="en-US" sz="2400"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smtClean="0">
                <a:latin typeface="Calibri"/>
                <a:cs typeface="Calibri"/>
              </a:rPr>
              <a:t>Another basic operation: compute the utility of a state s under a fixed (generally non-optimal) policy</a:t>
            </a:r>
          </a:p>
          <a:p>
            <a:endParaRPr lang="en-US" sz="2400" dirty="0" smtClean="0">
              <a:latin typeface="Calibri"/>
              <a:cs typeface="Calibri"/>
            </a:endParaRPr>
          </a:p>
          <a:p>
            <a:r>
              <a:rPr lang="en-US" sz="2400" dirty="0" smtClean="0">
                <a:latin typeface="Calibri"/>
                <a:cs typeface="Calibri"/>
              </a:rPr>
              <a:t>Define the utility of a state s, under a fixed policy </a:t>
            </a:r>
            <a:r>
              <a:rPr lang="en-US" sz="2400" dirty="0" smtClean="0">
                <a:latin typeface="Calibri"/>
                <a:cs typeface="Calibri"/>
                <a:sym typeface="Symbol" pitchFamily="18" charset="2"/>
              </a:rPr>
              <a:t></a:t>
            </a:r>
            <a:r>
              <a:rPr lang="en-US" sz="2400" dirty="0" smtClean="0">
                <a:latin typeface="Calibri"/>
                <a:cs typeface="Calibri"/>
              </a:rPr>
              <a:t>:</a:t>
            </a:r>
          </a:p>
          <a:p>
            <a:pPr lvl="1">
              <a:buFont typeface="Wingdings" pitchFamily="2" charset="2"/>
              <a:buNone/>
            </a:pPr>
            <a:r>
              <a:rPr lang="en-US" sz="2000" dirty="0" smtClean="0">
                <a:latin typeface="Calibri"/>
                <a:cs typeface="Calibri"/>
              </a:rPr>
              <a:t>V</a:t>
            </a:r>
            <a:r>
              <a:rPr lang="en-US" sz="2000" baseline="30000" dirty="0" smtClean="0">
                <a:latin typeface="Calibri"/>
                <a:cs typeface="Calibri"/>
                <a:sym typeface="Symbol" pitchFamily="18" charset="2"/>
              </a:rPr>
              <a:t></a:t>
            </a:r>
            <a:r>
              <a:rPr lang="en-US" sz="2000" dirty="0" smtClean="0">
                <a:latin typeface="Calibri"/>
                <a:cs typeface="Calibri"/>
              </a:rPr>
              <a:t>(s) = expected total discounted rewards starting in s and following </a:t>
            </a:r>
            <a:r>
              <a:rPr lang="en-US" sz="2000" dirty="0" smtClean="0">
                <a:latin typeface="Calibri"/>
                <a:cs typeface="Calibri"/>
                <a:sym typeface="Symbol" pitchFamily="18" charset="2"/>
              </a:rPr>
              <a:t></a:t>
            </a:r>
            <a:endParaRPr lang="en-US" sz="2000" dirty="0" smtClean="0">
              <a:latin typeface="Calibri"/>
              <a:cs typeface="Calibri"/>
            </a:endParaRPr>
          </a:p>
          <a:p>
            <a:endParaRPr lang="en-US" sz="2400" dirty="0" smtClean="0">
              <a:latin typeface="Calibri"/>
              <a:cs typeface="Calibri"/>
            </a:endParaRPr>
          </a:p>
          <a:p>
            <a:r>
              <a:rPr lang="en-US" sz="2400" dirty="0" smtClean="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latin typeface="Calibri"/>
                <a:cs typeface="Calibri"/>
              </a:rPr>
              <a:t>Policy Evaluation</a:t>
            </a:r>
          </a:p>
        </p:txBody>
      </p:sp>
      <p:sp>
        <p:nvSpPr>
          <p:cNvPr id="1728515" name="Rectangle 3"/>
          <p:cNvSpPr>
            <a:spLocks noGrp="1" noChangeArrowheads="1"/>
          </p:cNvSpPr>
          <p:nvPr>
            <p:ph idx="1"/>
          </p:nvPr>
        </p:nvSpPr>
        <p:spPr/>
        <p:txBody>
          <a:bodyPr/>
          <a:lstStyle/>
          <a:p>
            <a:pPr>
              <a:lnSpc>
                <a:spcPct val="80000"/>
              </a:lnSpc>
            </a:pPr>
            <a:r>
              <a:rPr lang="en-US" sz="2400" dirty="0" smtClean="0">
                <a:latin typeface="Calibri"/>
                <a:cs typeface="Calibri"/>
              </a:rPr>
              <a:t>How do we calculate the V’s for a fixed policy </a:t>
            </a:r>
            <a:r>
              <a:rPr lang="en-US" sz="2400" dirty="0" smtClean="0">
                <a:latin typeface="Calibri"/>
                <a:cs typeface="Calibri"/>
                <a:sym typeface="Symbol" pitchFamily="18" charset="2"/>
              </a:rPr>
              <a:t></a:t>
            </a:r>
            <a:r>
              <a:rPr lang="en-US" sz="2400" dirty="0" smtClean="0">
                <a:latin typeface="Calibri"/>
                <a:cs typeface="Calibri"/>
              </a:rPr>
              <a:t>?</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1: Turn recursive Bellman equations into updates</a:t>
            </a:r>
          </a:p>
          <a:p>
            <a:pPr>
              <a:lnSpc>
                <a:spcPct val="80000"/>
              </a:lnSpc>
              <a:buNone/>
            </a:pPr>
            <a:r>
              <a:rPr lang="en-US" sz="2400" dirty="0" smtClean="0">
                <a:latin typeface="Calibri"/>
                <a:cs typeface="Calibri"/>
              </a:rPr>
              <a:t>	(like value iteration)</a:t>
            </a:r>
          </a:p>
          <a:p>
            <a:pPr>
              <a:lnSpc>
                <a:spcPct val="80000"/>
              </a:lnSpc>
            </a:pPr>
            <a:endParaRPr lang="en-US" sz="2400" dirty="0" smtClean="0">
              <a:latin typeface="Calibri"/>
              <a:cs typeface="Calibri"/>
            </a:endParaRPr>
          </a:p>
          <a:p>
            <a:pPr>
              <a:lnSpc>
                <a:spcPct val="80000"/>
              </a:lnSpc>
            </a:pPr>
            <a:endParaRPr lang="en-US" sz="24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Efficiency: O(S</a:t>
            </a:r>
            <a:r>
              <a:rPr lang="en-US" sz="2400" baseline="30000" dirty="0" smtClean="0">
                <a:latin typeface="Calibri"/>
                <a:cs typeface="Calibri"/>
              </a:rPr>
              <a:t>2</a:t>
            </a:r>
            <a:r>
              <a:rPr lang="en-US" sz="2400" dirty="0" smtClean="0">
                <a:latin typeface="Calibri"/>
                <a:cs typeface="Calibri"/>
              </a:rPr>
              <a:t>) per iteration</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2: Without the maxes, the Bellman equations are just a linear system</a:t>
            </a:r>
          </a:p>
          <a:p>
            <a:pPr lvl="1">
              <a:lnSpc>
                <a:spcPct val="80000"/>
              </a:lnSpc>
            </a:pPr>
            <a:r>
              <a:rPr lang="en-US" sz="2000" dirty="0" smtClean="0">
                <a:latin typeface="Calibri"/>
                <a:cs typeface="Calibri"/>
              </a:rPr>
              <a:t>Solve with </a:t>
            </a:r>
            <a:r>
              <a:rPr lang="en-US" sz="2000" dirty="0" err="1" smtClean="0">
                <a:latin typeface="Calibri"/>
                <a:cs typeface="Calibri"/>
              </a:rPr>
              <a:t>Matlab</a:t>
            </a:r>
            <a:r>
              <a:rPr lang="en-US" sz="2000" dirty="0" smtClean="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Extraction</a:t>
            </a:r>
            <a:endParaRPr lang="en-US" dirty="0"/>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Values</a:t>
            </a:r>
          </a:p>
        </p:txBody>
      </p:sp>
      <p:sp>
        <p:nvSpPr>
          <p:cNvPr id="1733635" name="Rectangle 3"/>
          <p:cNvSpPr>
            <a:spLocks noGrp="1" noChangeArrowheads="1"/>
          </p:cNvSpPr>
          <p:nvPr>
            <p:ph idx="1"/>
          </p:nvPr>
        </p:nvSpPr>
        <p:spPr/>
        <p:txBody>
          <a:bodyPr/>
          <a:lstStyle/>
          <a:p>
            <a:r>
              <a:rPr lang="en-US" sz="2800" dirty="0" smtClean="0"/>
              <a:t>Let’s imagine we have the optimal values V*(s)</a:t>
            </a:r>
          </a:p>
          <a:p>
            <a:pPr marL="342882" lvl="1" indent="-342882">
              <a:buClr>
                <a:schemeClr val="accent2"/>
              </a:buClr>
            </a:pPr>
            <a:endParaRPr lang="en-US" sz="2000" dirty="0" smtClean="0"/>
          </a:p>
          <a:p>
            <a:r>
              <a:rPr lang="en-US" sz="2800" dirty="0" smtClean="0"/>
              <a:t>How should we act?</a:t>
            </a:r>
          </a:p>
          <a:p>
            <a:pPr lvl="1"/>
            <a:r>
              <a:rPr lang="en-US" sz="2400" dirty="0" smtClean="0"/>
              <a:t>It’s not obvious!</a:t>
            </a:r>
          </a:p>
          <a:p>
            <a:pPr lvl="1"/>
            <a:endParaRPr lang="en-US" sz="2000" dirty="0" smtClean="0"/>
          </a:p>
          <a:p>
            <a:r>
              <a:rPr lang="en-US" sz="2800" dirty="0" smtClean="0"/>
              <a:t>We need to do a mini-</a:t>
            </a:r>
            <a:r>
              <a:rPr lang="en-US" sz="2800" dirty="0" err="1" smtClean="0"/>
              <a:t>expectimax</a:t>
            </a:r>
            <a:r>
              <a:rPr lang="en-US" sz="2800" dirty="0" smtClean="0"/>
              <a:t> (one step)</a:t>
            </a:r>
          </a:p>
          <a:p>
            <a:pPr lvl="1"/>
            <a:endParaRPr lang="en-US" sz="2000" dirty="0" smtClean="0"/>
          </a:p>
          <a:p>
            <a:pPr lvl="1"/>
            <a:endParaRPr lang="en-US" sz="2000" dirty="0" smtClean="0"/>
          </a:p>
          <a:p>
            <a:pPr lvl="1"/>
            <a:endParaRPr lang="en-US" sz="2000" dirty="0" smtClean="0"/>
          </a:p>
          <a:p>
            <a:pPr lvl="1"/>
            <a:endParaRPr lang="en-US" sz="2000" dirty="0" smtClean="0"/>
          </a:p>
          <a:p>
            <a:r>
              <a:rPr lang="en-US" sz="2800" dirty="0" smtClean="0"/>
              <a:t>This is called </a:t>
            </a:r>
            <a:r>
              <a:rPr lang="en-US" sz="2800" dirty="0" smtClean="0">
                <a:solidFill>
                  <a:srgbClr val="C00000"/>
                </a:solidFill>
              </a:rPr>
              <a:t>policy extraction</a:t>
            </a:r>
            <a:r>
              <a:rPr lang="en-US" sz="2800" dirty="0" smtClean="0"/>
              <a:t>, since it gets the policy implied by the values</a:t>
            </a:r>
          </a:p>
          <a:p>
            <a:pPr lvl="1"/>
            <a:endParaRPr lang="en-US" sz="2400" dirty="0" smtClean="0"/>
          </a:p>
          <a:p>
            <a:pPr lvl="1"/>
            <a:endParaRPr lang="en-US" sz="2400" dirty="0" smtClean="0"/>
          </a:p>
          <a:p>
            <a:pPr lvl="1"/>
            <a:endParaRPr lang="en-US" sz="2400" dirty="0" smtClean="0"/>
          </a:p>
          <a:p>
            <a:pPr lvl="1"/>
            <a:endParaRPr lang="en-US" sz="2400" dirty="0" smtClean="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Q-Values</a:t>
            </a:r>
          </a:p>
        </p:txBody>
      </p:sp>
      <p:sp>
        <p:nvSpPr>
          <p:cNvPr id="1733635" name="Rectangle 3"/>
          <p:cNvSpPr>
            <a:spLocks noGrp="1" noChangeArrowheads="1"/>
          </p:cNvSpPr>
          <p:nvPr>
            <p:ph idx="1"/>
          </p:nvPr>
        </p:nvSpPr>
        <p:spPr/>
        <p:txBody>
          <a:bodyPr/>
          <a:lstStyle/>
          <a:p>
            <a:r>
              <a:rPr lang="en-US" sz="2800" dirty="0" smtClean="0"/>
              <a:t>Let’s imagine we have the optimal q-values:</a:t>
            </a:r>
          </a:p>
          <a:p>
            <a:endParaRPr lang="en-US" sz="2800" dirty="0" smtClean="0"/>
          </a:p>
          <a:p>
            <a:r>
              <a:rPr lang="en-US" sz="2800" dirty="0" smtClean="0"/>
              <a:t>How should we act?</a:t>
            </a:r>
          </a:p>
          <a:p>
            <a:pPr lvl="1"/>
            <a:r>
              <a:rPr lang="en-US" sz="2400" dirty="0" smtClean="0"/>
              <a:t>Completely trivial to decide!</a:t>
            </a:r>
          </a:p>
          <a:p>
            <a:endParaRPr lang="en-US" sz="2800" dirty="0" smtClean="0"/>
          </a:p>
          <a:p>
            <a:pPr lvl="1"/>
            <a:endParaRPr lang="en-US" sz="2400" dirty="0" smtClean="0"/>
          </a:p>
          <a:p>
            <a:pPr lvl="1"/>
            <a:endParaRPr lang="en-US" sz="2400" dirty="0" smtClean="0"/>
          </a:p>
          <a:p>
            <a:pPr lvl="1"/>
            <a:endParaRPr lang="en-US" sz="2400" dirty="0" smtClean="0"/>
          </a:p>
          <a:p>
            <a:pPr lvl="1"/>
            <a:endParaRPr lang="en-US" sz="2400" dirty="0" smtClean="0"/>
          </a:p>
          <a:p>
            <a:r>
              <a:rPr lang="en-US" sz="2800" dirty="0" smtClean="0"/>
              <a:t>Important lesson: actions are easier to select from q-values than values!</a:t>
            </a:r>
          </a:p>
          <a:p>
            <a:pPr lvl="1"/>
            <a:endParaRPr lang="en-US" sz="2400" dirty="0" smtClean="0"/>
          </a:p>
          <a:p>
            <a:pPr lvl="1"/>
            <a:endParaRPr lang="en-US" sz="2400" dirty="0" smtClean="0"/>
          </a:p>
          <a:p>
            <a:pPr lvl="1"/>
            <a:endParaRPr lang="en-US" sz="2400" dirty="0" smtClean="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Iteration</a:t>
            </a:r>
            <a:endParaRPr lang="en-US" dirty="0"/>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smtClean="0">
                <a:solidFill>
                  <a:srgbClr val="CC0000"/>
                </a:solidFill>
                <a:latin typeface="Calibri"/>
                <a:cs typeface="Calibri"/>
              </a:rPr>
              <a:t>[Demo: value iteration (L9D2)]</a:t>
            </a:r>
            <a:endParaRPr lang="en-US" dirty="0">
              <a:solidFill>
                <a:srgbClr val="CC0000"/>
              </a:solidFill>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mtClean="0"/>
              <a:t>Recap: MDPs</a:t>
            </a:r>
          </a:p>
        </p:txBody>
      </p:sp>
      <p:sp>
        <p:nvSpPr>
          <p:cNvPr id="7171" name="Rectangle 3"/>
          <p:cNvSpPr>
            <a:spLocks noGrp="1" noChangeArrowheads="1"/>
          </p:cNvSpPr>
          <p:nvPr>
            <p:ph idx="1"/>
          </p:nvPr>
        </p:nvSpPr>
        <p:spPr/>
        <p:txBody>
          <a:bodyPr/>
          <a:lstStyle/>
          <a:p>
            <a:pPr>
              <a:lnSpc>
                <a:spcPct val="80000"/>
              </a:lnSpc>
            </a:pPr>
            <a:r>
              <a:rPr lang="en-US" sz="2800" dirty="0" smtClean="0"/>
              <a:t>Markov decision processes:</a:t>
            </a:r>
          </a:p>
          <a:p>
            <a:pPr lvl="1">
              <a:lnSpc>
                <a:spcPct val="80000"/>
              </a:lnSpc>
            </a:pPr>
            <a:r>
              <a:rPr lang="en-US" sz="2400" dirty="0" smtClean="0"/>
              <a:t>States S</a:t>
            </a:r>
          </a:p>
          <a:p>
            <a:pPr lvl="1">
              <a:lnSpc>
                <a:spcPct val="80000"/>
              </a:lnSpc>
            </a:pPr>
            <a:r>
              <a:rPr lang="en-US" sz="2400" dirty="0" smtClean="0"/>
              <a:t>Actions A</a:t>
            </a:r>
          </a:p>
          <a:p>
            <a:pPr lvl="1">
              <a:lnSpc>
                <a:spcPct val="80000"/>
              </a:lnSpc>
            </a:pPr>
            <a:r>
              <a:rPr lang="en-US" sz="2400" dirty="0" smtClean="0"/>
              <a:t>Transitions P(</a:t>
            </a:r>
            <a:r>
              <a:rPr lang="en-US" sz="2400" dirty="0" err="1" smtClean="0"/>
              <a:t>s’|s,a</a:t>
            </a:r>
            <a:r>
              <a:rPr lang="en-US" sz="2400" dirty="0" smtClean="0"/>
              <a:t>) (or T(</a:t>
            </a:r>
            <a:r>
              <a:rPr lang="en-US" sz="2400" dirty="0" err="1" smtClean="0"/>
              <a:t>s,a,s</a:t>
            </a:r>
            <a:r>
              <a:rPr lang="en-US" sz="2400" dirty="0" smtClean="0"/>
              <a:t>’))</a:t>
            </a:r>
          </a:p>
          <a:p>
            <a:pPr lvl="1">
              <a:lnSpc>
                <a:spcPct val="80000"/>
              </a:lnSpc>
            </a:pPr>
            <a:r>
              <a:rPr lang="en-US" sz="2400" dirty="0" smtClean="0"/>
              <a:t>Rewards R(</a:t>
            </a:r>
            <a:r>
              <a:rPr lang="en-US" sz="2400" dirty="0" err="1" smtClean="0"/>
              <a:t>s,a,s</a:t>
            </a:r>
            <a:r>
              <a:rPr lang="en-US" sz="2400" dirty="0" smtClean="0"/>
              <a:t>’) (and discount </a:t>
            </a:r>
            <a:r>
              <a:rPr lang="en-US" sz="2400" dirty="0" smtClean="0">
                <a:sym typeface="Symbol" pitchFamily="18" charset="2"/>
              </a:rPr>
              <a:t></a:t>
            </a:r>
            <a:r>
              <a:rPr lang="en-US" sz="2400" dirty="0" smtClean="0"/>
              <a:t>)</a:t>
            </a:r>
          </a:p>
          <a:p>
            <a:pPr lvl="1">
              <a:lnSpc>
                <a:spcPct val="80000"/>
              </a:lnSpc>
            </a:pPr>
            <a:r>
              <a:rPr lang="en-US" sz="2400" dirty="0" smtClean="0"/>
              <a:t>Start state s</a:t>
            </a:r>
            <a:r>
              <a:rPr lang="en-US" sz="2400" baseline="-25000" dirty="0" smtClean="0"/>
              <a:t>0</a:t>
            </a:r>
          </a:p>
          <a:p>
            <a:pPr lvl="1">
              <a:lnSpc>
                <a:spcPct val="80000"/>
              </a:lnSpc>
            </a:pPr>
            <a:endParaRPr lang="en-US" sz="2400" baseline="-25000" dirty="0" smtClean="0"/>
          </a:p>
          <a:p>
            <a:pPr lvl="1">
              <a:lnSpc>
                <a:spcPct val="80000"/>
              </a:lnSpc>
            </a:pPr>
            <a:endParaRPr lang="en-US" sz="2400" baseline="-25000" dirty="0" smtClean="0"/>
          </a:p>
          <a:p>
            <a:pPr>
              <a:lnSpc>
                <a:spcPct val="80000"/>
              </a:lnSpc>
            </a:pPr>
            <a:r>
              <a:rPr lang="en-US" sz="2800" dirty="0" smtClean="0"/>
              <a:t>Quantities:</a:t>
            </a:r>
          </a:p>
          <a:p>
            <a:pPr lvl="1">
              <a:lnSpc>
                <a:spcPct val="80000"/>
              </a:lnSpc>
            </a:pPr>
            <a:r>
              <a:rPr lang="en-US" sz="2400" dirty="0" smtClean="0"/>
              <a:t>Policy = map of states to actions</a:t>
            </a:r>
          </a:p>
          <a:p>
            <a:pPr lvl="1">
              <a:lnSpc>
                <a:spcPct val="80000"/>
              </a:lnSpc>
            </a:pPr>
            <a:r>
              <a:rPr lang="en-US" sz="2400" dirty="0" smtClean="0"/>
              <a:t>Utility = sum of discounted rewards</a:t>
            </a:r>
          </a:p>
          <a:p>
            <a:pPr lvl="1">
              <a:lnSpc>
                <a:spcPct val="80000"/>
              </a:lnSpc>
            </a:pPr>
            <a:r>
              <a:rPr lang="en-US" sz="2400" dirty="0" smtClean="0"/>
              <a:t>Values = </a:t>
            </a:r>
            <a:r>
              <a:rPr lang="en-US" sz="2400" b="1" dirty="0" smtClean="0"/>
              <a:t>expected</a:t>
            </a:r>
            <a:r>
              <a:rPr lang="en-US" sz="2400" dirty="0" smtClean="0"/>
              <a:t> future utility from a state (max node</a:t>
            </a:r>
            <a:r>
              <a:rPr lang="en-US" sz="2400" dirty="0" smtClean="0"/>
              <a:t>).  Think </a:t>
            </a:r>
            <a:r>
              <a:rPr lang="en-US" sz="2400" dirty="0" err="1" smtClean="0"/>
              <a:t>expectimax</a:t>
            </a:r>
            <a:r>
              <a:rPr lang="en-US" sz="2400" dirty="0" smtClean="0"/>
              <a:t>.</a:t>
            </a:r>
            <a:endParaRPr lang="en-US" sz="2400" dirty="0" smtClean="0"/>
          </a:p>
          <a:p>
            <a:pPr lvl="1">
              <a:lnSpc>
                <a:spcPct val="80000"/>
              </a:lnSpc>
            </a:pPr>
            <a:r>
              <a:rPr lang="en-US" sz="2400" dirty="0" smtClean="0"/>
              <a:t>Q-Values = </a:t>
            </a:r>
            <a:r>
              <a:rPr lang="en-US" sz="2400" b="1" dirty="0" smtClean="0"/>
              <a:t>expected</a:t>
            </a:r>
            <a:r>
              <a:rPr lang="en-US" sz="2400" dirty="0" smtClean="0"/>
              <a:t> future utility from a q-state (chance node</a:t>
            </a:r>
            <a:r>
              <a:rPr lang="en-US" sz="2400" dirty="0" smtClean="0"/>
              <a:t>).  </a:t>
            </a:r>
            <a:endParaRPr lang="en-US" sz="2400" dirty="0" smtClean="0"/>
          </a:p>
          <a:p>
            <a:pPr lvl="1">
              <a:lnSpc>
                <a:spcPct val="80000"/>
              </a:lnSpc>
            </a:pPr>
            <a:endParaRPr lang="en-US" sz="2400" baseline="-25000" dirty="0" smtClean="0"/>
          </a:p>
          <a:p>
            <a:pPr lvl="1">
              <a:lnSpc>
                <a:spcPct val="80000"/>
              </a:lnSpc>
            </a:pPr>
            <a:endParaRPr lang="en-US" sz="2400" dirty="0" smtClean="0"/>
          </a:p>
        </p:txBody>
      </p:sp>
      <p:grpSp>
        <p:nvGrpSpPr>
          <p:cNvPr id="25" name="Group 4"/>
          <p:cNvGrpSpPr>
            <a:grpSpLocks/>
          </p:cNvGrpSpPr>
          <p:nvPr/>
        </p:nvGrpSpPr>
        <p:grpSpPr bwMode="auto">
          <a:xfrm>
            <a:off x="8001000" y="1600200"/>
            <a:ext cx="3048000" cy="2754586"/>
            <a:chOff x="2400" y="1401"/>
            <a:chExt cx="1392" cy="1258"/>
          </a:xfrm>
        </p:grpSpPr>
        <p:sp>
          <p:nvSpPr>
            <p:cNvPr id="2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7" name="Group 6"/>
            <p:cNvGrpSpPr>
              <a:grpSpLocks/>
            </p:cNvGrpSpPr>
            <p:nvPr/>
          </p:nvGrpSpPr>
          <p:grpSpPr bwMode="auto">
            <a:xfrm>
              <a:off x="2529" y="1617"/>
              <a:ext cx="1263" cy="361"/>
              <a:chOff x="1584" y="1680"/>
              <a:chExt cx="2352" cy="336"/>
            </a:xfrm>
          </p:grpSpPr>
          <p:sp>
            <p:nvSpPr>
              <p:cNvPr id="40"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1"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3"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9" name="Group 12"/>
            <p:cNvGrpSpPr>
              <a:grpSpLocks/>
            </p:cNvGrpSpPr>
            <p:nvPr/>
          </p:nvGrpSpPr>
          <p:grpSpPr bwMode="auto">
            <a:xfrm>
              <a:off x="2400" y="2107"/>
              <a:ext cx="1057" cy="386"/>
              <a:chOff x="1536" y="2400"/>
              <a:chExt cx="1584" cy="624"/>
            </a:xfrm>
          </p:grpSpPr>
          <p:sp>
            <p:nvSpPr>
              <p:cNvPr id="3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0"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35253598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42568041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38166611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=3</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30993016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=4</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32073991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=5</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29907499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=6</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7029127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=7</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28017994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=8</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1967773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=9</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37346779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Quantities</a:t>
            </a:r>
            <a:endParaRPr lang="en-US" dirty="0"/>
          </a:p>
        </p:txBody>
      </p:sp>
      <p:sp>
        <p:nvSpPr>
          <p:cNvPr id="4" name="Rectangle 3"/>
          <p:cNvSpPr txBox="1">
            <a:spLocks noChangeArrowheads="1"/>
          </p:cNvSpPr>
          <p:nvPr/>
        </p:nvSpPr>
        <p:spPr bwMode="auto">
          <a:xfrm>
            <a:off x="457200" y="11430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dirty="0" smtClean="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dirty="0" smtClean="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dirty="0" smtClean="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dirty="0" smtClean="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dirty="0" smtClean="0">
                <a:ln>
                  <a:noFill/>
                </a:ln>
                <a:effectLst/>
                <a:uLnTx/>
                <a:uFillTx/>
                <a:latin typeface="Calibri" pitchFamily="34" charset="0"/>
              </a:rPr>
              <a:t>V</a:t>
            </a:r>
            <a:r>
              <a:rPr kumimoji="0" lang="en-US" sz="2800" b="0" i="0" u="none" strike="noStrike" kern="0" cap="none" spc="0" normalizeH="0" baseline="30000" noProof="0" dirty="0" smtClean="0">
                <a:ln>
                  <a:noFill/>
                </a:ln>
                <a:effectLst/>
                <a:uLnTx/>
                <a:uFillTx/>
                <a:latin typeface="Calibri" pitchFamily="34" charset="0"/>
                <a:sym typeface="Symbol" pitchFamily="18" charset="2"/>
              </a:rPr>
              <a:t>*</a:t>
            </a:r>
            <a:r>
              <a:rPr kumimoji="0" lang="en-US" sz="2800" b="0" i="0" u="none" strike="noStrike" kern="0" cap="none" spc="0" normalizeH="0" baseline="0" noProof="0" dirty="0" smtClean="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dirty="0" smtClean="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dirty="0" smtClean="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dirty="0" err="1" smtClean="0">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dirty="0" smtClean="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dirty="0" smtClean="0">
                <a:ln>
                  <a:noFill/>
                </a:ln>
                <a:effectLst/>
                <a:uLnTx/>
                <a:uFillTx/>
                <a:latin typeface="Calibri" pitchFamily="34" charset="0"/>
              </a:rPr>
              <a:t>Q</a:t>
            </a:r>
            <a:r>
              <a:rPr kumimoji="0" lang="en-US" sz="2800" b="0" i="0" u="none" strike="noStrike" kern="0" cap="none" spc="0" normalizeH="0" baseline="30000" noProof="0" dirty="0" smtClean="0">
                <a:ln>
                  <a:noFill/>
                </a:ln>
                <a:effectLst/>
                <a:uLnTx/>
                <a:uFillTx/>
                <a:latin typeface="Calibri" pitchFamily="34" charset="0"/>
                <a:sym typeface="Symbol" pitchFamily="18" charset="2"/>
              </a:rPr>
              <a:t>*</a:t>
            </a:r>
            <a:r>
              <a:rPr kumimoji="0" lang="en-US" sz="2800" b="0" i="0" u="none" strike="noStrike" kern="0" cap="none" spc="0" normalizeH="0" baseline="0" noProof="0" dirty="0" smtClean="0">
                <a:ln>
                  <a:noFill/>
                </a:ln>
                <a:effectLst/>
                <a:uLnTx/>
                <a:uFillTx/>
                <a:latin typeface="Calibri" pitchFamily="34" charset="0"/>
              </a:rPr>
              <a:t>(</a:t>
            </a:r>
            <a:r>
              <a:rPr kumimoji="0" lang="en-US" sz="2800" b="0" i="0" u="none" strike="noStrike" kern="0" cap="none" spc="0" normalizeH="0" baseline="0" noProof="0" dirty="0" err="1" smtClean="0">
                <a:ln>
                  <a:noFill/>
                </a:ln>
                <a:effectLst/>
                <a:uLnTx/>
                <a:uFillTx/>
                <a:latin typeface="Calibri" pitchFamily="34" charset="0"/>
              </a:rPr>
              <a:t>s,a</a:t>
            </a:r>
            <a:r>
              <a:rPr kumimoji="0" lang="en-US" sz="2800" b="0" i="0" u="none" strike="noStrike" kern="0" cap="none" spc="0" normalizeH="0" baseline="0" noProof="0" dirty="0" smtClean="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dirty="0" smtClean="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dirty="0" smtClean="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dirty="0" smtClean="0">
                <a:ln>
                  <a:noFill/>
                </a:ln>
                <a:effectLst/>
                <a:uLnTx/>
                <a:uFillTx/>
                <a:latin typeface="Calibri" pitchFamily="34" charset="0"/>
                <a:sym typeface="Symbol" pitchFamily="18" charset="2"/>
              </a:rPr>
              <a:t></a:t>
            </a:r>
            <a:r>
              <a:rPr kumimoji="0" lang="en-US" sz="2800" b="0" i="0" u="none" strike="noStrike" kern="0" cap="none" spc="0" normalizeH="0" baseline="30000" noProof="0" dirty="0" smtClean="0">
                <a:ln>
                  <a:noFill/>
                </a:ln>
                <a:effectLst/>
                <a:uLnTx/>
                <a:uFillTx/>
                <a:latin typeface="Calibri" pitchFamily="34" charset="0"/>
                <a:sym typeface="Symbol" pitchFamily="18" charset="2"/>
              </a:rPr>
              <a:t>*</a:t>
            </a:r>
            <a:r>
              <a:rPr kumimoji="0" lang="en-US" sz="2800" b="0" i="0" u="none" strike="noStrike" kern="0" cap="none" spc="0" normalizeH="0" baseline="0" noProof="0" dirty="0" smtClean="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p>
        </p:txBody>
      </p:sp>
      <p:sp>
        <p:nvSpPr>
          <p:cNvPr id="15" name="Text Box 17"/>
          <p:cNvSpPr txBox="1">
            <a:spLocks noChangeArrowheads="1"/>
          </p:cNvSpPr>
          <p:nvPr/>
        </p:nvSpPr>
        <p:spPr bwMode="auto">
          <a:xfrm>
            <a:off x="8674100" y="2740025"/>
            <a:ext cx="292100" cy="276225"/>
          </a:xfrm>
          <a:prstGeom prst="rect">
            <a:avLst/>
          </a:prstGeom>
          <a:noFill/>
          <a:ln w="9525">
            <a:noFill/>
            <a:miter lim="800000"/>
            <a:headEnd/>
            <a:tailEnd/>
          </a:ln>
        </p:spPr>
        <p:txBody>
          <a:bodyPr>
            <a:spAutoFit/>
          </a:bodyPr>
          <a:lstStyle/>
          <a:p>
            <a:pPr>
              <a:spcBef>
                <a:spcPct val="50000"/>
              </a:spcBef>
            </a:pPr>
            <a:r>
              <a:rPr lang="en-US"/>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rPr>
              <a:t>(s,a,s’) is a </a:t>
            </a:r>
            <a:br>
              <a:rPr lang="en-US" sz="2000">
                <a:solidFill>
                  <a:srgbClr val="C00000"/>
                </a:solidFill>
              </a:rPr>
            </a:br>
            <a:r>
              <a:rPr lang="en-US" sz="2000" i="1">
                <a:solidFill>
                  <a:srgbClr val="C00000"/>
                </a:solidFill>
              </a:rPr>
              <a:t>transition</a:t>
            </a:r>
          </a:p>
        </p:txBody>
      </p:sp>
      <p:sp>
        <p:nvSpPr>
          <p:cNvPr id="23" name="Text Box 28"/>
          <p:cNvSpPr txBox="1">
            <a:spLocks noChangeArrowheads="1"/>
          </p:cNvSpPr>
          <p:nvPr/>
        </p:nvSpPr>
        <p:spPr bwMode="auto">
          <a:xfrm>
            <a:off x="7924800" y="4008438"/>
            <a:ext cx="819150" cy="277812"/>
          </a:xfrm>
          <a:prstGeom prst="rect">
            <a:avLst/>
          </a:prstGeom>
          <a:noFill/>
          <a:ln w="9525">
            <a:noFill/>
            <a:miter lim="800000"/>
            <a:headEnd/>
            <a:tailEnd/>
          </a:ln>
        </p:spPr>
        <p:txBody>
          <a:bodyPr>
            <a:spAutoFit/>
          </a:bodyPr>
          <a:lstStyle/>
          <a:p>
            <a:pPr>
              <a:spcBef>
                <a:spcPct val="50000"/>
              </a:spcBef>
            </a:pPr>
            <a:r>
              <a:rPr lang="en-US"/>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rPr>
              <a:t>s is a </a:t>
            </a:r>
            <a:r>
              <a:rPr lang="en-US" sz="2000" i="1">
                <a:solidFill>
                  <a:srgbClr val="0000FF"/>
                </a:solidFill>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dirty="0">
                <a:solidFill>
                  <a:srgbClr val="008000"/>
                </a:solidFill>
              </a:rPr>
              <a:t>(s, a) is a </a:t>
            </a:r>
            <a:r>
              <a:rPr lang="en-US" sz="2000" i="1" dirty="0">
                <a:solidFill>
                  <a:srgbClr val="008000"/>
                </a:solidFill>
              </a:rPr>
              <a:t>q-state</a:t>
            </a:r>
          </a:p>
        </p:txBody>
      </p:sp>
      <p:sp>
        <p:nvSpPr>
          <p:cNvPr id="26" name="Text Box 28"/>
          <p:cNvSpPr txBox="1">
            <a:spLocks noChangeArrowheads="1"/>
          </p:cNvSpPr>
          <p:nvPr/>
        </p:nvSpPr>
        <p:spPr bwMode="auto">
          <a:xfrm>
            <a:off x="7696200" y="6488112"/>
            <a:ext cx="4495800" cy="369888"/>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a:t>
            </a:r>
            <a:r>
              <a:rPr lang="en-US" dirty="0" err="1" smtClean="0">
                <a:solidFill>
                  <a:srgbClr val="CC0000"/>
                </a:solidFill>
                <a:latin typeface="Calibri" pitchFamily="34" charset="0"/>
              </a:rPr>
              <a:t>gridworld</a:t>
            </a:r>
            <a:r>
              <a:rPr lang="en-US" dirty="0" smtClean="0">
                <a:solidFill>
                  <a:srgbClr val="CC0000"/>
                </a:solidFill>
                <a:latin typeface="Calibri" pitchFamily="34" charset="0"/>
              </a:rPr>
              <a:t> values (L9D1)]</a:t>
            </a:r>
            <a:endParaRPr lang="en-US" dirty="0">
              <a:solidFill>
                <a:srgbClr val="CC0000"/>
              </a:solidFill>
              <a:latin typeface="Calibri" pitchFamily="34"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29373825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7256223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9206502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24327671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73100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t>Policy Iteration</a:t>
            </a:r>
          </a:p>
        </p:txBody>
      </p:sp>
      <p:sp>
        <p:nvSpPr>
          <p:cNvPr id="1761283" name="Rectangle 3"/>
          <p:cNvSpPr>
            <a:spLocks noGrp="1" noChangeArrowheads="1"/>
          </p:cNvSpPr>
          <p:nvPr>
            <p:ph idx="1"/>
          </p:nvPr>
        </p:nvSpPr>
        <p:spPr/>
        <p:txBody>
          <a:bodyPr/>
          <a:lstStyle/>
          <a:p>
            <a:r>
              <a:rPr lang="en-US" sz="2800" dirty="0" smtClean="0"/>
              <a:t>Alternative approach for optimal values:</a:t>
            </a:r>
          </a:p>
          <a:p>
            <a:pPr lvl="1"/>
            <a:r>
              <a:rPr lang="en-US" sz="2400" dirty="0" smtClean="0">
                <a:solidFill>
                  <a:srgbClr val="CC0000"/>
                </a:solidFill>
              </a:rPr>
              <a:t>Step 1: Policy evaluation: </a:t>
            </a:r>
            <a:r>
              <a:rPr lang="en-US" sz="2400" dirty="0" smtClean="0"/>
              <a:t>calculate utilities for some fixed policy (not optimal utilities!) until convergence</a:t>
            </a:r>
          </a:p>
          <a:p>
            <a:pPr lvl="1"/>
            <a:r>
              <a:rPr lang="en-US" sz="2400" dirty="0" smtClean="0">
                <a:solidFill>
                  <a:srgbClr val="CC0000"/>
                </a:solidFill>
              </a:rPr>
              <a:t>Step 2: Policy improvement: </a:t>
            </a:r>
            <a:r>
              <a:rPr lang="en-US" sz="2400" dirty="0" smtClean="0"/>
              <a:t>update policy using one-step look-ahead with resulting converged (but not optimal!) utilities as future values</a:t>
            </a:r>
          </a:p>
          <a:p>
            <a:pPr lvl="1"/>
            <a:r>
              <a:rPr lang="en-US" sz="2400" dirty="0" smtClean="0"/>
              <a:t>Repeat steps until policy converges</a:t>
            </a:r>
          </a:p>
          <a:p>
            <a:pPr lvl="1"/>
            <a:endParaRPr lang="en-US" sz="2400" dirty="0" smtClean="0"/>
          </a:p>
          <a:p>
            <a:r>
              <a:rPr lang="en-US" sz="2800" dirty="0" smtClean="0"/>
              <a:t>This is </a:t>
            </a:r>
            <a:r>
              <a:rPr lang="en-US" sz="2800" dirty="0" smtClean="0">
                <a:solidFill>
                  <a:srgbClr val="CC0000"/>
                </a:solidFill>
              </a:rPr>
              <a:t>policy iteration</a:t>
            </a:r>
          </a:p>
          <a:p>
            <a:pPr lvl="1"/>
            <a:r>
              <a:rPr lang="en-US" sz="2400" dirty="0" smtClean="0"/>
              <a:t>It’s still optimal!</a:t>
            </a:r>
          </a:p>
          <a:p>
            <a:pPr lvl="1"/>
            <a:r>
              <a:rPr lang="en-US" sz="2400" dirty="0" smtClean="0"/>
              <a:t>Can converge (much) faster under some conditions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Policy Iteration</a:t>
            </a:r>
          </a:p>
        </p:txBody>
      </p:sp>
      <p:sp>
        <p:nvSpPr>
          <p:cNvPr id="1762307" name="Rectangle 3"/>
          <p:cNvSpPr>
            <a:spLocks noGrp="1" noChangeArrowheads="1"/>
          </p:cNvSpPr>
          <p:nvPr>
            <p:ph idx="1"/>
          </p:nvPr>
        </p:nvSpPr>
        <p:spPr/>
        <p:txBody>
          <a:bodyPr/>
          <a:lstStyle/>
          <a:p>
            <a:pPr lvl="3"/>
            <a:endParaRPr lang="en-US" sz="1200" dirty="0" smtClean="0"/>
          </a:p>
          <a:p>
            <a:r>
              <a:rPr lang="en-US" sz="2400" dirty="0" smtClean="0"/>
              <a:t>Evaluation: For fixed current policy </a:t>
            </a:r>
            <a:r>
              <a:rPr lang="en-US" sz="2400" dirty="0" smtClean="0">
                <a:sym typeface="Symbol" pitchFamily="18" charset="2"/>
              </a:rPr>
              <a:t>, find values with policy evaluation:</a:t>
            </a:r>
          </a:p>
          <a:p>
            <a:pPr lvl="1"/>
            <a:r>
              <a:rPr lang="en-US" sz="2000" dirty="0" smtClean="0">
                <a:sym typeface="Symbol" pitchFamily="18" charset="2"/>
              </a:rPr>
              <a:t>Iterate until values converge:</a:t>
            </a:r>
          </a:p>
          <a:p>
            <a:endParaRPr lang="en-US" sz="2400" dirty="0" smtClean="0">
              <a:sym typeface="Symbol" pitchFamily="18" charset="2"/>
            </a:endParaRPr>
          </a:p>
          <a:p>
            <a:endParaRPr lang="en-US" sz="2400" dirty="0" smtClean="0">
              <a:sym typeface="Symbol" pitchFamily="18" charset="2"/>
            </a:endParaRPr>
          </a:p>
          <a:p>
            <a:endParaRPr lang="en-US" sz="2400" dirty="0" smtClean="0">
              <a:sym typeface="Symbol" pitchFamily="18" charset="2"/>
            </a:endParaRPr>
          </a:p>
          <a:p>
            <a:r>
              <a:rPr lang="en-US" sz="2400" dirty="0" smtClean="0"/>
              <a:t>Improvement: For fixed values, get a better policy using policy extraction</a:t>
            </a:r>
          </a:p>
          <a:p>
            <a:pPr lvl="1"/>
            <a:r>
              <a:rPr lang="en-US" sz="2000" dirty="0" smtClean="0"/>
              <a:t>One-step look-ahead:</a:t>
            </a:r>
          </a:p>
          <a:p>
            <a:endParaRPr lang="en-US" sz="2400" dirty="0" smtClean="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Comparison</a:t>
            </a:r>
          </a:p>
        </p:txBody>
      </p:sp>
      <p:sp>
        <p:nvSpPr>
          <p:cNvPr id="33795" name="Rectangle 3"/>
          <p:cNvSpPr>
            <a:spLocks noGrp="1" noChangeArrowheads="1"/>
          </p:cNvSpPr>
          <p:nvPr>
            <p:ph idx="1"/>
          </p:nvPr>
        </p:nvSpPr>
        <p:spPr>
          <a:xfrm>
            <a:off x="457200" y="1447800"/>
            <a:ext cx="11201400" cy="5257800"/>
          </a:xfrm>
        </p:spPr>
        <p:txBody>
          <a:bodyPr/>
          <a:lstStyle/>
          <a:p>
            <a:r>
              <a:rPr lang="en-US" sz="2400" dirty="0" smtClean="0"/>
              <a:t>Both value iteration and policy iteration compute the same thing (all optimal values)</a:t>
            </a:r>
          </a:p>
          <a:p>
            <a:pPr lvl="3"/>
            <a:endParaRPr lang="en-US" sz="1200" dirty="0" smtClean="0"/>
          </a:p>
          <a:p>
            <a:r>
              <a:rPr lang="en-US" sz="2400" dirty="0" smtClean="0"/>
              <a:t>In value iteration:</a:t>
            </a:r>
          </a:p>
          <a:p>
            <a:pPr lvl="1"/>
            <a:r>
              <a:rPr lang="en-US" sz="2200" dirty="0" smtClean="0"/>
              <a:t>Every iteration updates both the values and (implicitly) the policy</a:t>
            </a:r>
          </a:p>
          <a:p>
            <a:pPr lvl="1"/>
            <a:r>
              <a:rPr lang="en-US" sz="2200" dirty="0" smtClean="0"/>
              <a:t>We don’t track the policy, but taking the max over actions implicitly </a:t>
            </a:r>
            <a:r>
              <a:rPr lang="en-US" sz="2200" dirty="0" err="1" smtClean="0"/>
              <a:t>recomputes</a:t>
            </a:r>
            <a:r>
              <a:rPr lang="en-US" sz="2200" dirty="0" smtClean="0"/>
              <a:t> it</a:t>
            </a:r>
          </a:p>
          <a:p>
            <a:pPr lvl="3"/>
            <a:endParaRPr lang="en-US" sz="1200" dirty="0" smtClean="0"/>
          </a:p>
          <a:p>
            <a:r>
              <a:rPr lang="en-US" sz="2400" dirty="0" smtClean="0"/>
              <a:t>In policy iteration:</a:t>
            </a:r>
          </a:p>
          <a:p>
            <a:pPr lvl="1"/>
            <a:r>
              <a:rPr lang="en-US" sz="2200" dirty="0" smtClean="0"/>
              <a:t>We do several passes that update utilities with fixed policy (each pass is fast because we consider only one action, not all of them)</a:t>
            </a:r>
          </a:p>
          <a:p>
            <a:pPr lvl="1"/>
            <a:r>
              <a:rPr lang="en-US" sz="2200" dirty="0" smtClean="0"/>
              <a:t>After the policy is evaluated, a new policy is chosen (slow like a value iteration pass)</a:t>
            </a:r>
          </a:p>
          <a:p>
            <a:pPr lvl="1"/>
            <a:r>
              <a:rPr lang="en-US" sz="2200" dirty="0" smtClean="0"/>
              <a:t>The new policy will be better (or we’re done)</a:t>
            </a:r>
          </a:p>
          <a:p>
            <a:pPr lvl="4"/>
            <a:endParaRPr lang="en-US" sz="1200" dirty="0" smtClean="0"/>
          </a:p>
          <a:p>
            <a:pPr>
              <a:spcBef>
                <a:spcPts val="1200"/>
              </a:spcBef>
            </a:pPr>
            <a:r>
              <a:rPr lang="en-US" sz="2400" dirty="0" smtClean="0"/>
              <a:t>Both are dynamic programs for solving MDPs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MDP Algorithms</a:t>
            </a:r>
            <a:endParaRPr lang="en-US" dirty="0"/>
          </a:p>
        </p:txBody>
      </p:sp>
      <p:sp>
        <p:nvSpPr>
          <p:cNvPr id="3" name="Content Placeholder 2"/>
          <p:cNvSpPr>
            <a:spLocks noGrp="1"/>
          </p:cNvSpPr>
          <p:nvPr>
            <p:ph idx="1"/>
          </p:nvPr>
        </p:nvSpPr>
        <p:spPr/>
        <p:txBody>
          <a:bodyPr/>
          <a:lstStyle/>
          <a:p>
            <a:r>
              <a:rPr lang="en-US" sz="2800" dirty="0" smtClean="0"/>
              <a:t>So you want to….</a:t>
            </a:r>
          </a:p>
          <a:p>
            <a:pPr lvl="1"/>
            <a:r>
              <a:rPr lang="en-US" sz="2400" dirty="0" smtClean="0"/>
              <a:t>Compute optimal values: use value iteration or policy iteration</a:t>
            </a:r>
          </a:p>
          <a:p>
            <a:pPr lvl="1"/>
            <a:r>
              <a:rPr lang="en-US" sz="2400" dirty="0" smtClean="0"/>
              <a:t>Compute values for a particular policy: use policy evaluation</a:t>
            </a:r>
          </a:p>
          <a:p>
            <a:pPr lvl="1"/>
            <a:r>
              <a:rPr lang="en-US" sz="2400" dirty="0" smtClean="0"/>
              <a:t>Turn your values into a policy: use policy extraction (one-step </a:t>
            </a:r>
            <a:r>
              <a:rPr lang="en-US" sz="2400" dirty="0" err="1" smtClean="0"/>
              <a:t>lookahead</a:t>
            </a:r>
            <a:r>
              <a:rPr lang="en-US" sz="2400" dirty="0" smtClean="0"/>
              <a:t>)</a:t>
            </a:r>
          </a:p>
          <a:p>
            <a:pPr lvl="1"/>
            <a:endParaRPr lang="en-US" sz="2400" dirty="0" smtClean="0"/>
          </a:p>
          <a:p>
            <a:r>
              <a:rPr lang="en-US" sz="2800" dirty="0" smtClean="0"/>
              <a:t>These all look the same!</a:t>
            </a:r>
          </a:p>
          <a:p>
            <a:pPr lvl="1"/>
            <a:r>
              <a:rPr lang="en-US" sz="2400" dirty="0" smtClean="0"/>
              <a:t>They basically are – they are all variations of Bellman updates</a:t>
            </a:r>
          </a:p>
          <a:p>
            <a:pPr lvl="1"/>
            <a:r>
              <a:rPr lang="en-US" sz="2400" dirty="0" smtClean="0"/>
              <a:t>They all use one-step </a:t>
            </a:r>
            <a:r>
              <a:rPr lang="en-US" sz="2400" dirty="0" err="1" smtClean="0"/>
              <a:t>lookahead</a:t>
            </a:r>
            <a:r>
              <a:rPr lang="en-US" sz="2400" dirty="0" smtClean="0"/>
              <a:t> </a:t>
            </a:r>
            <a:r>
              <a:rPr lang="en-US" sz="2400" dirty="0" err="1" smtClean="0"/>
              <a:t>expectimax</a:t>
            </a:r>
            <a:r>
              <a:rPr lang="en-US" sz="2400" dirty="0" smtClean="0"/>
              <a:t> fragments</a:t>
            </a:r>
          </a:p>
          <a:p>
            <a:pPr lvl="1"/>
            <a:r>
              <a:rPr lang="en-US" sz="2400" dirty="0" smtClean="0"/>
              <a:t>They differ only in whether we plug in a fixed policy or max over actions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Bandits</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pic>
        <p:nvPicPr>
          <p:cNvPr id="4710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800600" y="3049893"/>
            <a:ext cx="2819400" cy="3501414"/>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Gridworld</a:t>
            </a:r>
            <a:r>
              <a:rPr lang="en-US" dirty="0" smtClean="0"/>
              <a:t> Values V*</a:t>
            </a:r>
            <a:endParaRPr lang="en-US" dirty="0"/>
          </a:p>
        </p:txBody>
      </p:sp>
      <p:pic>
        <p:nvPicPr>
          <p:cNvPr id="3" name="Picture 2" descr="Screen Shot 2014-08-11 at 12.15.5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735" y="1083733"/>
            <a:ext cx="6286531" cy="5791200"/>
          </a:xfrm>
          <a:prstGeom prst="rect">
            <a:avLst/>
          </a:prstGeom>
        </p:spPr>
      </p:pic>
    </p:spTree>
    <p:extLst>
      <p:ext uri="{BB962C8B-B14F-4D97-AF65-F5344CB8AC3E}">
        <p14:creationId xmlns:p14="http://schemas.microsoft.com/office/powerpoint/2010/main" val="37319608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Double-Bandit MDP</a:t>
            </a:r>
            <a:endParaRPr lang="en-US" dirty="0"/>
          </a:p>
        </p:txBody>
      </p:sp>
      <p:sp>
        <p:nvSpPr>
          <p:cNvPr id="3" name="Content Placeholder 2"/>
          <p:cNvSpPr>
            <a:spLocks noGrp="1"/>
          </p:cNvSpPr>
          <p:nvPr>
            <p:ph idx="1"/>
          </p:nvPr>
        </p:nvSpPr>
        <p:spPr>
          <a:xfrm>
            <a:off x="406400" y="1371600"/>
            <a:ext cx="11379200" cy="4729164"/>
          </a:xfrm>
        </p:spPr>
        <p:txBody>
          <a:bodyPr/>
          <a:lstStyle/>
          <a:p>
            <a:r>
              <a:rPr lang="en-US" sz="2400" dirty="0" smtClean="0"/>
              <a:t>Actions: </a:t>
            </a:r>
            <a:r>
              <a:rPr lang="en-US" sz="2400" i="1" dirty="0" smtClean="0">
                <a:solidFill>
                  <a:srgbClr val="3333FF"/>
                </a:solidFill>
              </a:rPr>
              <a:t>Blue</a:t>
            </a:r>
            <a:r>
              <a:rPr lang="en-US" sz="2400" i="1" dirty="0" smtClean="0"/>
              <a:t>, </a:t>
            </a:r>
            <a:r>
              <a:rPr lang="en-US" sz="2400" i="1" dirty="0" smtClean="0">
                <a:solidFill>
                  <a:srgbClr val="C00000"/>
                </a:solidFill>
              </a:rPr>
              <a:t>Red</a:t>
            </a:r>
          </a:p>
          <a:p>
            <a:r>
              <a:rPr lang="en-US" sz="2400" dirty="0" smtClean="0"/>
              <a:t>States: </a:t>
            </a:r>
            <a:r>
              <a:rPr lang="en-US" sz="2400" dirty="0" smtClean="0">
                <a:solidFill>
                  <a:srgbClr val="008000"/>
                </a:solidFill>
              </a:rPr>
              <a:t>Win</a:t>
            </a:r>
            <a:r>
              <a:rPr lang="en-US" sz="2400" dirty="0" smtClean="0">
                <a:solidFill>
                  <a:schemeClr val="tx1"/>
                </a:solidFill>
              </a:rPr>
              <a:t>, Lose</a:t>
            </a:r>
            <a:endParaRPr lang="en-US" sz="2400" dirty="0">
              <a:solidFill>
                <a:schemeClr val="tx1"/>
              </a:solidFill>
            </a:endParaRPr>
          </a:p>
        </p:txBody>
      </p:sp>
      <p:sp>
        <p:nvSpPr>
          <p:cNvPr id="5" name="Oval 4"/>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pitchFamily="34" charset="0"/>
              </a:rPr>
              <a:t>W</a:t>
            </a:r>
            <a:endParaRPr lang="en-US" sz="2800" dirty="0">
              <a:solidFill>
                <a:srgbClr val="008000"/>
              </a:solidFill>
              <a:latin typeface="Calibri" pitchFamily="34" charset="0"/>
            </a:endParaRPr>
          </a:p>
        </p:txBody>
      </p:sp>
      <p:sp>
        <p:nvSpPr>
          <p:cNvPr id="6" name="Oval 5"/>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pitchFamily="34" charset="0"/>
              </a:rPr>
              <a:t>L</a:t>
            </a:r>
            <a:endParaRPr lang="en-US" sz="2800" dirty="0">
              <a:solidFill>
                <a:schemeClr val="tx1"/>
              </a:solidFill>
              <a:latin typeface="Calibri" pitchFamily="34" charset="0"/>
            </a:endParaRPr>
          </a:p>
        </p:txBody>
      </p:sp>
      <p:cxnSp>
        <p:nvCxnSpPr>
          <p:cNvPr id="8" name="Curved Connector 7"/>
          <p:cNvCxnSpPr>
            <a:stCxn id="5" idx="0"/>
            <a:endCxn id="6"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5" idx="0"/>
            <a:endCxn id="5"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6" idx="4"/>
            <a:endCxn id="5"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Curved Connector 13"/>
          <p:cNvCxnSpPr>
            <a:stCxn id="6" idx="4"/>
            <a:endCxn id="6"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 idx="6"/>
            <a:endCxn id="5"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Curved Connector 13"/>
          <p:cNvCxnSpPr>
            <a:stCxn id="5" idx="4"/>
            <a:endCxn id="5"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600200" y="3962400"/>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79" name="TextBox 78"/>
          <p:cNvSpPr txBox="1"/>
          <p:nvPr/>
        </p:nvSpPr>
        <p:spPr>
          <a:xfrm>
            <a:off x="9448800" y="3886200"/>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80" name="TextBox 79"/>
          <p:cNvSpPr txBox="1"/>
          <p:nvPr/>
        </p:nvSpPr>
        <p:spPr>
          <a:xfrm>
            <a:off x="5334000" y="1976735"/>
            <a:ext cx="2133600" cy="461665"/>
          </a:xfrm>
          <a:prstGeom prst="rect">
            <a:avLst/>
          </a:prstGeom>
          <a:noFill/>
        </p:spPr>
        <p:txBody>
          <a:bodyPr wrap="square" rtlCol="0">
            <a:spAutoFit/>
          </a:bodyPr>
          <a:lstStyle/>
          <a:p>
            <a:r>
              <a:rPr lang="en-US" sz="2400" dirty="0" smtClean="0">
                <a:latin typeface="Calibri" pitchFamily="34" charset="0"/>
              </a:rPr>
              <a:t>0.25 	</a:t>
            </a:r>
            <a:r>
              <a:rPr lang="en-US" sz="2400" dirty="0" smtClean="0">
                <a:solidFill>
                  <a:srgbClr val="008000"/>
                </a:solidFill>
                <a:latin typeface="Calibri" pitchFamily="34" charset="0"/>
              </a:rPr>
              <a:t>$0</a:t>
            </a:r>
            <a:endParaRPr lang="en-US" sz="2400" dirty="0">
              <a:latin typeface="Calibri" pitchFamily="34" charset="0"/>
            </a:endParaRPr>
          </a:p>
        </p:txBody>
      </p:sp>
      <p:sp>
        <p:nvSpPr>
          <p:cNvPr id="81" name="TextBox 80"/>
          <p:cNvSpPr txBox="1"/>
          <p:nvPr/>
        </p:nvSpPr>
        <p:spPr>
          <a:xfrm>
            <a:off x="4800600" y="2826603"/>
            <a:ext cx="2133600" cy="830997"/>
          </a:xfrm>
          <a:prstGeom prst="rect">
            <a:avLst/>
          </a:prstGeom>
          <a:noFill/>
        </p:spPr>
        <p:txBody>
          <a:bodyPr wrap="square" rtlCol="0">
            <a:spAutoFit/>
          </a:bodyPr>
          <a:lstStyle/>
          <a:p>
            <a:r>
              <a:rPr lang="en-US" sz="2400" dirty="0" smtClean="0">
                <a:latin typeface="Calibri" pitchFamily="34" charset="0"/>
              </a:rPr>
              <a:t>0.75 </a:t>
            </a:r>
          </a:p>
          <a:p>
            <a:r>
              <a:rPr lang="en-US" sz="2400" dirty="0" smtClean="0">
                <a:solidFill>
                  <a:srgbClr val="008000"/>
                </a:solidFill>
                <a:latin typeface="Calibri" pitchFamily="34" charset="0"/>
              </a:rPr>
              <a:t>$2</a:t>
            </a:r>
            <a:endParaRPr lang="en-US" sz="2400" dirty="0">
              <a:latin typeface="Calibri" pitchFamily="34" charset="0"/>
            </a:endParaRPr>
          </a:p>
        </p:txBody>
      </p:sp>
      <p:sp>
        <p:nvSpPr>
          <p:cNvPr id="82" name="TextBox 81"/>
          <p:cNvSpPr txBox="1"/>
          <p:nvPr/>
        </p:nvSpPr>
        <p:spPr>
          <a:xfrm>
            <a:off x="5486400" y="4343400"/>
            <a:ext cx="2133600" cy="461665"/>
          </a:xfrm>
          <a:prstGeom prst="rect">
            <a:avLst/>
          </a:prstGeom>
          <a:noFill/>
        </p:spPr>
        <p:txBody>
          <a:bodyPr wrap="square" rtlCol="0">
            <a:spAutoFit/>
          </a:bodyPr>
          <a:lstStyle/>
          <a:p>
            <a:r>
              <a:rPr lang="en-US" sz="2400" dirty="0" smtClean="0">
                <a:latin typeface="Calibri" pitchFamily="34" charset="0"/>
              </a:rPr>
              <a:t>0.75 	</a:t>
            </a:r>
            <a:r>
              <a:rPr lang="en-US" sz="2400" dirty="0" smtClean="0">
                <a:solidFill>
                  <a:srgbClr val="008000"/>
                </a:solidFill>
                <a:latin typeface="Calibri" pitchFamily="34" charset="0"/>
              </a:rPr>
              <a:t>$2</a:t>
            </a:r>
            <a:endParaRPr lang="en-US" sz="2400" dirty="0">
              <a:latin typeface="Calibri" pitchFamily="34" charset="0"/>
            </a:endParaRPr>
          </a:p>
        </p:txBody>
      </p:sp>
      <p:sp>
        <p:nvSpPr>
          <p:cNvPr id="83" name="TextBox 82"/>
          <p:cNvSpPr txBox="1"/>
          <p:nvPr/>
        </p:nvSpPr>
        <p:spPr>
          <a:xfrm>
            <a:off x="6858000" y="3352800"/>
            <a:ext cx="2133600" cy="830997"/>
          </a:xfrm>
          <a:prstGeom prst="rect">
            <a:avLst/>
          </a:prstGeom>
          <a:noFill/>
        </p:spPr>
        <p:txBody>
          <a:bodyPr wrap="square" rtlCol="0">
            <a:spAutoFit/>
          </a:bodyPr>
          <a:lstStyle/>
          <a:p>
            <a:r>
              <a:rPr lang="en-US" sz="2400" dirty="0" smtClean="0">
                <a:latin typeface="Calibri" pitchFamily="34" charset="0"/>
              </a:rPr>
              <a:t>0.25 </a:t>
            </a:r>
          </a:p>
          <a:p>
            <a:r>
              <a:rPr lang="en-US" sz="2400" dirty="0" smtClean="0">
                <a:solidFill>
                  <a:srgbClr val="008000"/>
                </a:solidFill>
                <a:latin typeface="Calibri" pitchFamily="34" charset="0"/>
              </a:rPr>
              <a:t>$0</a:t>
            </a:r>
            <a:endParaRPr lang="en-US" sz="2400" dirty="0">
              <a:latin typeface="Calibri" pitchFamily="34" charset="0"/>
            </a:endParaRPr>
          </a:p>
        </p:txBody>
      </p:sp>
      <p:sp>
        <p:nvSpPr>
          <p:cNvPr id="84" name="Rounded Rectangle 83"/>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libri" pitchFamily="34" charset="0"/>
              </a:rPr>
              <a:t>No discount</a:t>
            </a:r>
          </a:p>
          <a:p>
            <a:pPr algn="ctr"/>
            <a:endParaRPr lang="en-US" sz="400" i="1" dirty="0" smtClean="0">
              <a:solidFill>
                <a:schemeClr val="tx1"/>
              </a:solidFill>
              <a:latin typeface="Calibri" pitchFamily="34" charset="0"/>
            </a:endParaRPr>
          </a:p>
          <a:p>
            <a:pPr algn="ctr"/>
            <a:r>
              <a:rPr lang="en-US" sz="2000" i="1" dirty="0" smtClean="0">
                <a:solidFill>
                  <a:schemeClr val="tx1"/>
                </a:solidFill>
                <a:latin typeface="Calibri" pitchFamily="34" charset="0"/>
              </a:rPr>
              <a:t>100 time steps</a:t>
            </a:r>
            <a:endParaRPr lang="en-US" sz="800" i="1" dirty="0" smtClean="0">
              <a:solidFill>
                <a:schemeClr val="tx1"/>
              </a:solidFill>
              <a:latin typeface="Calibri" pitchFamily="34" charset="0"/>
            </a:endParaRPr>
          </a:p>
          <a:p>
            <a:pPr algn="ctr"/>
            <a:endParaRPr lang="en-US" sz="400" i="1" dirty="0" smtClean="0">
              <a:solidFill>
                <a:schemeClr val="tx1"/>
              </a:solidFill>
              <a:latin typeface="Calibri" pitchFamily="34" charset="0"/>
            </a:endParaRPr>
          </a:p>
          <a:p>
            <a:pPr algn="ctr"/>
            <a:r>
              <a:rPr lang="en-US" sz="2000" i="1" dirty="0" smtClean="0">
                <a:solidFill>
                  <a:schemeClr val="tx1"/>
                </a:solidFill>
                <a:latin typeface="Calibri" pitchFamily="34" charset="0"/>
              </a:rPr>
              <a:t>Both states have the same value</a:t>
            </a:r>
            <a:endParaRPr lang="en-US" sz="2000" i="1" dirty="0">
              <a:solidFill>
                <a:schemeClr val="tx1"/>
              </a:solidFill>
              <a:latin typeface="Calibri"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Offline Planning</a:t>
            </a:r>
            <a:endParaRPr lang="en-US" dirty="0">
              <a:latin typeface="Calibri"/>
              <a:cs typeface="Calibri"/>
            </a:endParaRPr>
          </a:p>
        </p:txBody>
      </p:sp>
      <p:sp>
        <p:nvSpPr>
          <p:cNvPr id="3" name="Content Placeholder 2"/>
          <p:cNvSpPr>
            <a:spLocks noGrp="1"/>
          </p:cNvSpPr>
          <p:nvPr>
            <p:ph idx="1"/>
          </p:nvPr>
        </p:nvSpPr>
        <p:spPr>
          <a:xfrm>
            <a:off x="406400" y="1295400"/>
            <a:ext cx="11379200" cy="4729164"/>
          </a:xfrm>
        </p:spPr>
        <p:txBody>
          <a:bodyPr/>
          <a:lstStyle/>
          <a:p>
            <a:r>
              <a:rPr lang="en-US" sz="2800" dirty="0" smtClean="0">
                <a:latin typeface="Calibri"/>
                <a:cs typeface="Calibri"/>
              </a:rPr>
              <a:t>Solving MDPs is offline planning</a:t>
            </a:r>
          </a:p>
          <a:p>
            <a:pPr lvl="1"/>
            <a:r>
              <a:rPr lang="en-US" sz="2400" dirty="0" smtClean="0">
                <a:latin typeface="Calibri"/>
                <a:cs typeface="Calibri"/>
              </a:rPr>
              <a:t>You determine all quantities through computation</a:t>
            </a:r>
          </a:p>
          <a:p>
            <a:pPr lvl="1"/>
            <a:r>
              <a:rPr lang="en-US" sz="2400" dirty="0" smtClean="0">
                <a:latin typeface="Calibri"/>
                <a:cs typeface="Calibri"/>
              </a:rPr>
              <a:t>You need to know the details of the MDP</a:t>
            </a:r>
          </a:p>
          <a:p>
            <a:pPr lvl="1"/>
            <a:r>
              <a:rPr lang="en-US" sz="2400" dirty="0" smtClean="0">
                <a:latin typeface="Calibri"/>
                <a:cs typeface="Calibri"/>
              </a:rPr>
              <a:t>You do not actually play the game!</a:t>
            </a:r>
            <a:endParaRPr lang="en-US" sz="2400" dirty="0">
              <a:latin typeface="Calibri"/>
              <a:cs typeface="Calibri"/>
            </a:endParaRPr>
          </a:p>
        </p:txBody>
      </p:sp>
      <p:sp>
        <p:nvSpPr>
          <p:cNvPr id="4" name="TextBox 3"/>
          <p:cNvSpPr txBox="1"/>
          <p:nvPr/>
        </p:nvSpPr>
        <p:spPr>
          <a:xfrm>
            <a:off x="1219200" y="4495800"/>
            <a:ext cx="2590800" cy="523220"/>
          </a:xfrm>
          <a:prstGeom prst="rect">
            <a:avLst/>
          </a:prstGeom>
          <a:noFill/>
        </p:spPr>
        <p:txBody>
          <a:bodyPr wrap="square" rtlCol="0">
            <a:spAutoFit/>
          </a:bodyPr>
          <a:lstStyle/>
          <a:p>
            <a:r>
              <a:rPr lang="en-US" sz="2800" dirty="0" smtClean="0">
                <a:solidFill>
                  <a:srgbClr val="C00000"/>
                </a:solidFill>
                <a:latin typeface="Calibri"/>
                <a:cs typeface="Calibri"/>
              </a:rPr>
              <a:t>Play Red</a:t>
            </a:r>
            <a:endParaRPr lang="en-US" sz="2800" dirty="0">
              <a:solidFill>
                <a:srgbClr val="C00000"/>
              </a:solidFill>
              <a:latin typeface="Calibri"/>
              <a:cs typeface="Calibri"/>
            </a:endParaRPr>
          </a:p>
        </p:txBody>
      </p:sp>
      <p:sp>
        <p:nvSpPr>
          <p:cNvPr id="5" name="TextBox 4"/>
          <p:cNvSpPr txBox="1"/>
          <p:nvPr/>
        </p:nvSpPr>
        <p:spPr>
          <a:xfrm>
            <a:off x="1219200" y="5420380"/>
            <a:ext cx="2590800" cy="523220"/>
          </a:xfrm>
          <a:prstGeom prst="rect">
            <a:avLst/>
          </a:prstGeom>
          <a:noFill/>
        </p:spPr>
        <p:txBody>
          <a:bodyPr wrap="square" rtlCol="0">
            <a:spAutoFit/>
          </a:bodyPr>
          <a:lstStyle/>
          <a:p>
            <a:r>
              <a:rPr lang="en-US" sz="2800" dirty="0" smtClean="0">
                <a:solidFill>
                  <a:srgbClr val="0070C0"/>
                </a:solidFill>
                <a:latin typeface="Calibri"/>
                <a:cs typeface="Calibri"/>
              </a:rPr>
              <a:t>Play Blue</a:t>
            </a:r>
            <a:endParaRPr lang="en-US" sz="2800" dirty="0">
              <a:solidFill>
                <a:srgbClr val="0070C0"/>
              </a:solidFill>
              <a:latin typeface="Calibri"/>
              <a:cs typeface="Calibri"/>
            </a:endParaRPr>
          </a:p>
        </p:txBody>
      </p:sp>
      <p:sp>
        <p:nvSpPr>
          <p:cNvPr id="6" name="TextBox 5"/>
          <p:cNvSpPr txBox="1"/>
          <p:nvPr/>
        </p:nvSpPr>
        <p:spPr>
          <a:xfrm>
            <a:off x="3429000" y="3667780"/>
            <a:ext cx="4876800" cy="523220"/>
          </a:xfrm>
          <a:prstGeom prst="rect">
            <a:avLst/>
          </a:prstGeom>
          <a:noFill/>
        </p:spPr>
        <p:txBody>
          <a:bodyPr wrap="square" rtlCol="0">
            <a:spAutoFit/>
          </a:bodyPr>
          <a:lstStyle/>
          <a:p>
            <a:r>
              <a:rPr lang="en-US" sz="2800" dirty="0" smtClean="0">
                <a:latin typeface="Calibri"/>
                <a:cs typeface="Calibri"/>
              </a:rPr>
              <a:t>Value</a:t>
            </a:r>
            <a:endParaRPr lang="en-US" sz="2800" dirty="0">
              <a:latin typeface="Calibri"/>
              <a:cs typeface="Calibri"/>
            </a:endParaRPr>
          </a:p>
        </p:txBody>
      </p:sp>
      <p:sp>
        <p:nvSpPr>
          <p:cNvPr id="7" name="Rounded Rectangle 6"/>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libri"/>
                <a:cs typeface="Calibri"/>
              </a:rPr>
              <a:t>No discount</a:t>
            </a:r>
          </a:p>
          <a:p>
            <a:pPr algn="ctr"/>
            <a:endParaRPr lang="en-US" sz="400" i="1" dirty="0" smtClean="0">
              <a:solidFill>
                <a:schemeClr val="tx1"/>
              </a:solidFill>
              <a:latin typeface="Calibri"/>
              <a:cs typeface="Calibri"/>
            </a:endParaRPr>
          </a:p>
          <a:p>
            <a:pPr algn="ctr"/>
            <a:r>
              <a:rPr lang="en-US" sz="2000" i="1" dirty="0" smtClean="0">
                <a:solidFill>
                  <a:schemeClr val="tx1"/>
                </a:solidFill>
                <a:latin typeface="Calibri"/>
                <a:cs typeface="Calibri"/>
              </a:rPr>
              <a:t>100 time steps</a:t>
            </a:r>
            <a:endParaRPr lang="en-US" sz="800" i="1" dirty="0" smtClean="0">
              <a:solidFill>
                <a:schemeClr val="tx1"/>
              </a:solidFill>
              <a:latin typeface="Calibri"/>
              <a:cs typeface="Calibri"/>
            </a:endParaRPr>
          </a:p>
          <a:p>
            <a:pPr algn="ctr"/>
            <a:endParaRPr lang="en-US" sz="400" i="1" dirty="0" smtClean="0">
              <a:solidFill>
                <a:schemeClr val="tx1"/>
              </a:solidFill>
              <a:latin typeface="Calibri"/>
              <a:cs typeface="Calibri"/>
            </a:endParaRPr>
          </a:p>
          <a:p>
            <a:pPr algn="ctr"/>
            <a:r>
              <a:rPr lang="en-US" sz="2000" i="1" dirty="0" smtClean="0">
                <a:solidFill>
                  <a:schemeClr val="tx1"/>
                </a:solidFill>
                <a:latin typeface="Calibri"/>
                <a:cs typeface="Calibri"/>
              </a:rPr>
              <a:t>Both states have the same value</a:t>
            </a:r>
            <a:endParaRPr lang="en-US" sz="2000" i="1" dirty="0">
              <a:solidFill>
                <a:schemeClr val="tx1"/>
              </a:solidFill>
              <a:latin typeface="Calibri"/>
              <a:cs typeface="Calibri"/>
            </a:endParaRPr>
          </a:p>
        </p:txBody>
      </p:sp>
      <p:sp>
        <p:nvSpPr>
          <p:cNvPr id="8" name="TextBox 7"/>
          <p:cNvSpPr txBox="1"/>
          <p:nvPr/>
        </p:nvSpPr>
        <p:spPr>
          <a:xfrm>
            <a:off x="3352800" y="4505980"/>
            <a:ext cx="1066800" cy="523220"/>
          </a:xfrm>
          <a:prstGeom prst="rect">
            <a:avLst/>
          </a:prstGeom>
          <a:noFill/>
        </p:spPr>
        <p:txBody>
          <a:bodyPr wrap="square" rtlCol="0">
            <a:spAutoFit/>
          </a:bodyPr>
          <a:lstStyle/>
          <a:p>
            <a:pPr algn="r"/>
            <a:r>
              <a:rPr lang="en-US" sz="2800" dirty="0" smtClean="0">
                <a:latin typeface="Calibri"/>
                <a:cs typeface="Calibri"/>
              </a:rPr>
              <a:t>150</a:t>
            </a:r>
            <a:endParaRPr lang="en-US" sz="2800" dirty="0">
              <a:latin typeface="Calibri"/>
              <a:cs typeface="Calibri"/>
            </a:endParaRPr>
          </a:p>
        </p:txBody>
      </p:sp>
      <p:sp>
        <p:nvSpPr>
          <p:cNvPr id="9" name="TextBox 8"/>
          <p:cNvSpPr txBox="1"/>
          <p:nvPr/>
        </p:nvSpPr>
        <p:spPr>
          <a:xfrm>
            <a:off x="3352800" y="5420380"/>
            <a:ext cx="1066800" cy="523220"/>
          </a:xfrm>
          <a:prstGeom prst="rect">
            <a:avLst/>
          </a:prstGeom>
          <a:noFill/>
        </p:spPr>
        <p:txBody>
          <a:bodyPr wrap="square" rtlCol="0">
            <a:spAutoFit/>
          </a:bodyPr>
          <a:lstStyle/>
          <a:p>
            <a:pPr algn="r"/>
            <a:r>
              <a:rPr lang="en-US" sz="2800" dirty="0" smtClean="0">
                <a:latin typeface="Calibri"/>
                <a:cs typeface="Calibri"/>
              </a:rPr>
              <a:t>100</a:t>
            </a:r>
            <a:endParaRPr lang="en-US" sz="2800" dirty="0">
              <a:latin typeface="Calibri"/>
              <a:cs typeface="Calibri"/>
            </a:endParaRPr>
          </a:p>
        </p:txBody>
      </p:sp>
      <p:grpSp>
        <p:nvGrpSpPr>
          <p:cNvPr id="24" name="Group 23"/>
          <p:cNvGrpSpPr/>
          <p:nvPr/>
        </p:nvGrpSpPr>
        <p:grpSpPr>
          <a:xfrm>
            <a:off x="5410200" y="3304073"/>
            <a:ext cx="6705600" cy="2696855"/>
            <a:chOff x="1600200" y="1815326"/>
            <a:chExt cx="8756724" cy="3521777"/>
          </a:xfrm>
        </p:grpSpPr>
        <p:sp>
          <p:nvSpPr>
            <p:cNvPr id="10" name="Oval 9"/>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a:cs typeface="Calibri"/>
                </a:rPr>
                <a:t>W</a:t>
              </a:r>
              <a:endParaRPr lang="en-US" sz="2800" dirty="0">
                <a:solidFill>
                  <a:srgbClr val="008000"/>
                </a:solidFill>
                <a:latin typeface="Calibri"/>
                <a:cs typeface="Calibri"/>
              </a:endParaRPr>
            </a:p>
          </p:txBody>
        </p:sp>
        <p:sp>
          <p:nvSpPr>
            <p:cNvPr id="11" name="Oval 10"/>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a:cs typeface="Calibri"/>
                </a:rPr>
                <a:t>L</a:t>
              </a:r>
              <a:endParaRPr lang="en-US" sz="2800" dirty="0">
                <a:solidFill>
                  <a:schemeClr val="tx1"/>
                </a:solidFill>
                <a:latin typeface="Calibri"/>
                <a:cs typeface="Calibri"/>
              </a:endParaRPr>
            </a:p>
          </p:txBody>
        </p:sp>
        <p:cxnSp>
          <p:nvCxnSpPr>
            <p:cNvPr id="12" name="Curved Connector 11"/>
            <p:cNvCxnSpPr>
              <a:stCxn id="10" idx="0"/>
              <a:endCxn id="11"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Curved Connector 13"/>
            <p:cNvCxnSpPr>
              <a:stCxn id="10" idx="0"/>
              <a:endCxn id="10"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11" idx="4"/>
              <a:endCxn id="10"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 name="Curved Connector 13"/>
            <p:cNvCxnSpPr>
              <a:stCxn id="11" idx="4"/>
              <a:endCxn id="11"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Curved Connector 29"/>
            <p:cNvCxnSpPr>
              <a:stCxn id="11" idx="6"/>
              <a:endCxn id="10"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Curved Connector 13"/>
            <p:cNvCxnSpPr>
              <a:stCxn id="10" idx="4"/>
              <a:endCxn id="10"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00200" y="3769613"/>
              <a:ext cx="995082" cy="1567488"/>
            </a:xfrm>
            <a:prstGeom prst="rect">
              <a:avLst/>
            </a:prstGeom>
            <a:noFill/>
          </p:spPr>
          <p:txBody>
            <a:bodyPr wrap="square" rtlCol="0">
              <a:spAutoFit/>
            </a:bodyPr>
            <a:lstStyle/>
            <a:p>
              <a:r>
                <a:rPr lang="en-US" sz="2400" dirty="0" smtClean="0">
                  <a:solidFill>
                    <a:srgbClr val="008000"/>
                  </a:solidFill>
                  <a:latin typeface="Calibri"/>
                  <a:cs typeface="Calibri"/>
                </a:rPr>
                <a:t>$1</a:t>
              </a:r>
            </a:p>
            <a:p>
              <a:endParaRPr lang="en-US" sz="2400" dirty="0" smtClean="0">
                <a:latin typeface="Calibri"/>
                <a:cs typeface="Calibri"/>
              </a:endParaRPr>
            </a:p>
            <a:p>
              <a:r>
                <a:rPr lang="en-US" sz="2400" dirty="0" smtClean="0">
                  <a:latin typeface="Calibri"/>
                  <a:cs typeface="Calibri"/>
                </a:rPr>
                <a:t>1.0</a:t>
              </a:r>
              <a:endParaRPr lang="en-US" sz="2400" dirty="0">
                <a:latin typeface="Calibri"/>
                <a:cs typeface="Calibri"/>
              </a:endParaRPr>
            </a:p>
          </p:txBody>
        </p:sp>
        <p:sp>
          <p:nvSpPr>
            <p:cNvPr id="19" name="TextBox 18"/>
            <p:cNvSpPr txBox="1"/>
            <p:nvPr/>
          </p:nvSpPr>
          <p:spPr>
            <a:xfrm>
              <a:off x="9349291" y="3769614"/>
              <a:ext cx="1007633" cy="1567489"/>
            </a:xfrm>
            <a:prstGeom prst="rect">
              <a:avLst/>
            </a:prstGeom>
            <a:noFill/>
          </p:spPr>
          <p:txBody>
            <a:bodyPr wrap="square" rtlCol="0">
              <a:spAutoFit/>
            </a:bodyPr>
            <a:lstStyle/>
            <a:p>
              <a:r>
                <a:rPr lang="en-US" sz="2400" dirty="0" smtClean="0">
                  <a:solidFill>
                    <a:srgbClr val="008000"/>
                  </a:solidFill>
                  <a:latin typeface="Calibri"/>
                  <a:cs typeface="Calibri"/>
                </a:rPr>
                <a:t>$1</a:t>
              </a:r>
            </a:p>
            <a:p>
              <a:endParaRPr lang="en-US" sz="2400" dirty="0" smtClean="0">
                <a:latin typeface="Calibri"/>
                <a:cs typeface="Calibri"/>
              </a:endParaRPr>
            </a:p>
            <a:p>
              <a:r>
                <a:rPr lang="en-US" sz="2400" dirty="0" smtClean="0">
                  <a:latin typeface="Calibri"/>
                  <a:cs typeface="Calibri"/>
                </a:rPr>
                <a:t>1.0</a:t>
              </a:r>
              <a:endParaRPr lang="en-US" sz="2400" dirty="0">
                <a:latin typeface="Calibri"/>
                <a:cs typeface="Calibri"/>
              </a:endParaRPr>
            </a:p>
          </p:txBody>
        </p:sp>
        <p:sp>
          <p:nvSpPr>
            <p:cNvPr id="20" name="TextBox 19"/>
            <p:cNvSpPr txBox="1"/>
            <p:nvPr/>
          </p:nvSpPr>
          <p:spPr>
            <a:xfrm>
              <a:off x="5333999" y="1815326"/>
              <a:ext cx="2133600" cy="602880"/>
            </a:xfrm>
            <a:prstGeom prst="rect">
              <a:avLst/>
            </a:prstGeom>
            <a:noFill/>
          </p:spPr>
          <p:txBody>
            <a:bodyPr wrap="square" rtlCol="0">
              <a:spAutoFit/>
            </a:bodyPr>
            <a:lstStyle/>
            <a:p>
              <a:r>
                <a:rPr lang="en-US" sz="2400" dirty="0" smtClean="0">
                  <a:latin typeface="Calibri"/>
                  <a:cs typeface="Calibri"/>
                </a:rPr>
                <a:t>0.25 	</a:t>
              </a:r>
              <a:r>
                <a:rPr lang="en-US" sz="2400" dirty="0" smtClean="0">
                  <a:solidFill>
                    <a:srgbClr val="008000"/>
                  </a:solidFill>
                  <a:latin typeface="Calibri"/>
                  <a:cs typeface="Calibri"/>
                </a:rPr>
                <a:t>$0</a:t>
              </a:r>
              <a:endParaRPr lang="en-US" sz="2400" dirty="0">
                <a:latin typeface="Calibri"/>
                <a:cs typeface="Calibri"/>
              </a:endParaRPr>
            </a:p>
          </p:txBody>
        </p:sp>
        <p:sp>
          <p:nvSpPr>
            <p:cNvPr id="21" name="TextBox 20"/>
            <p:cNvSpPr txBox="1"/>
            <p:nvPr/>
          </p:nvSpPr>
          <p:spPr>
            <a:xfrm>
              <a:off x="4800600" y="2826603"/>
              <a:ext cx="2133600" cy="1085185"/>
            </a:xfrm>
            <a:prstGeom prst="rect">
              <a:avLst/>
            </a:prstGeom>
            <a:noFill/>
          </p:spPr>
          <p:txBody>
            <a:bodyPr wrap="square" rtlCol="0">
              <a:spAutoFit/>
            </a:bodyPr>
            <a:lstStyle/>
            <a:p>
              <a:r>
                <a:rPr lang="en-US" sz="2400" dirty="0" smtClean="0">
                  <a:latin typeface="Calibri"/>
                  <a:cs typeface="Calibri"/>
                </a:rPr>
                <a:t>0.75 </a:t>
              </a:r>
            </a:p>
            <a:p>
              <a:r>
                <a:rPr lang="en-US" sz="2400" dirty="0" smtClean="0">
                  <a:solidFill>
                    <a:srgbClr val="008000"/>
                  </a:solidFill>
                  <a:latin typeface="Calibri"/>
                  <a:cs typeface="Calibri"/>
                </a:rPr>
                <a:t>$2</a:t>
              </a:r>
              <a:endParaRPr lang="en-US" sz="2400" dirty="0">
                <a:latin typeface="Calibri"/>
                <a:cs typeface="Calibri"/>
              </a:endParaRPr>
            </a:p>
          </p:txBody>
        </p:sp>
        <p:sp>
          <p:nvSpPr>
            <p:cNvPr id="22" name="TextBox 21"/>
            <p:cNvSpPr txBox="1"/>
            <p:nvPr/>
          </p:nvSpPr>
          <p:spPr>
            <a:xfrm>
              <a:off x="5282004" y="4267157"/>
              <a:ext cx="2133600" cy="602880"/>
            </a:xfrm>
            <a:prstGeom prst="rect">
              <a:avLst/>
            </a:prstGeom>
            <a:noFill/>
          </p:spPr>
          <p:txBody>
            <a:bodyPr wrap="square" rtlCol="0">
              <a:spAutoFit/>
            </a:bodyPr>
            <a:lstStyle/>
            <a:p>
              <a:r>
                <a:rPr lang="en-US" sz="2400" dirty="0" smtClean="0">
                  <a:latin typeface="Calibri"/>
                  <a:cs typeface="Calibri"/>
                </a:rPr>
                <a:t>0.75 	</a:t>
              </a:r>
              <a:r>
                <a:rPr lang="en-US" sz="2400" dirty="0" smtClean="0">
                  <a:solidFill>
                    <a:srgbClr val="008000"/>
                  </a:solidFill>
                  <a:latin typeface="Calibri"/>
                  <a:cs typeface="Calibri"/>
                </a:rPr>
                <a:t>$2</a:t>
              </a:r>
              <a:endParaRPr lang="en-US" sz="2400" dirty="0">
                <a:latin typeface="Calibri"/>
                <a:cs typeface="Calibri"/>
              </a:endParaRPr>
            </a:p>
          </p:txBody>
        </p:sp>
        <p:sp>
          <p:nvSpPr>
            <p:cNvPr id="23" name="TextBox 22"/>
            <p:cNvSpPr txBox="1"/>
            <p:nvPr/>
          </p:nvSpPr>
          <p:spPr>
            <a:xfrm>
              <a:off x="6730701" y="3137634"/>
              <a:ext cx="2133600" cy="1085185"/>
            </a:xfrm>
            <a:prstGeom prst="rect">
              <a:avLst/>
            </a:prstGeom>
            <a:noFill/>
          </p:spPr>
          <p:txBody>
            <a:bodyPr wrap="square" rtlCol="0">
              <a:spAutoFit/>
            </a:bodyPr>
            <a:lstStyle/>
            <a:p>
              <a:r>
                <a:rPr lang="en-US" sz="2400" dirty="0" smtClean="0">
                  <a:latin typeface="Calibri"/>
                  <a:cs typeface="Calibri"/>
                </a:rPr>
                <a:t>0.25 </a:t>
              </a:r>
            </a:p>
            <a:p>
              <a:r>
                <a:rPr lang="en-US" sz="2400" dirty="0" smtClean="0">
                  <a:solidFill>
                    <a:srgbClr val="008000"/>
                  </a:solidFill>
                  <a:latin typeface="Calibri"/>
                  <a:cs typeface="Calibri"/>
                </a:rPr>
                <a:t>$0</a:t>
              </a:r>
              <a:endParaRPr lang="en-US" sz="2400" dirty="0">
                <a:latin typeface="Calibri"/>
                <a:cs typeface="Calibri"/>
              </a:endParaRPr>
            </a:p>
          </p:txBody>
        </p:sp>
      </p:grpSp>
      <p:sp>
        <p:nvSpPr>
          <p:cNvPr id="25" name="Rounded Rectangle 24"/>
          <p:cNvSpPr/>
          <p:nvPr/>
        </p:nvSpPr>
        <p:spPr>
          <a:xfrm>
            <a:off x="762000" y="3429000"/>
            <a:ext cx="4191000" cy="2895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Planning</a:t>
            </a:r>
            <a:endParaRPr lang="en-US" dirty="0"/>
          </a:p>
        </p:txBody>
      </p:sp>
      <p:sp>
        <p:nvSpPr>
          <p:cNvPr id="3" name="Content Placeholder 2"/>
          <p:cNvSpPr>
            <a:spLocks noGrp="1"/>
          </p:cNvSpPr>
          <p:nvPr>
            <p:ph idx="1"/>
          </p:nvPr>
        </p:nvSpPr>
        <p:spPr/>
        <p:txBody>
          <a:bodyPr/>
          <a:lstStyle/>
          <a:p>
            <a:r>
              <a:rPr lang="en-US" sz="2800" dirty="0" smtClean="0"/>
              <a:t>Rules changed!  Red’s win chance is different.</a:t>
            </a:r>
            <a:endParaRPr lang="en-US" sz="2800" dirty="0"/>
          </a:p>
        </p:txBody>
      </p:sp>
      <p:sp>
        <p:nvSpPr>
          <p:cNvPr id="4" name="Oval 3"/>
          <p:cNvSpPr/>
          <p:nvPr/>
        </p:nvSpPr>
        <p:spPr>
          <a:xfrm>
            <a:off x="3276600" y="3524072"/>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pitchFamily="34" charset="0"/>
              </a:rPr>
              <a:t>W</a:t>
            </a:r>
            <a:endParaRPr lang="en-US" sz="2800" dirty="0">
              <a:solidFill>
                <a:srgbClr val="008000"/>
              </a:solidFill>
              <a:latin typeface="Calibri" pitchFamily="34" charset="0"/>
            </a:endParaRPr>
          </a:p>
        </p:txBody>
      </p:sp>
      <p:sp>
        <p:nvSpPr>
          <p:cNvPr id="5" name="Oval 4"/>
          <p:cNvSpPr/>
          <p:nvPr/>
        </p:nvSpPr>
        <p:spPr>
          <a:xfrm>
            <a:off x="8229600" y="3524072"/>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pitchFamily="34" charset="0"/>
              </a:rPr>
              <a:t>L</a:t>
            </a:r>
            <a:endParaRPr lang="en-US" sz="2800" dirty="0">
              <a:solidFill>
                <a:schemeClr val="tx1"/>
              </a:solidFill>
              <a:latin typeface="Calibri" pitchFamily="34" charset="0"/>
            </a:endParaRPr>
          </a:p>
        </p:txBody>
      </p:sp>
      <p:cxnSp>
        <p:nvCxnSpPr>
          <p:cNvPr id="6" name="Curved Connector 5"/>
          <p:cNvCxnSpPr>
            <a:stCxn id="4" idx="0"/>
            <a:endCxn id="5" idx="1"/>
          </p:cNvCxnSpPr>
          <p:nvPr/>
        </p:nvCxnSpPr>
        <p:spPr>
          <a:xfrm rot="16200000" flipH="1">
            <a:off x="5924549" y="1219022"/>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Curved Connector 13"/>
          <p:cNvCxnSpPr>
            <a:stCxn id="4" idx="0"/>
            <a:endCxn id="4" idx="6"/>
          </p:cNvCxnSpPr>
          <p:nvPr/>
        </p:nvCxnSpPr>
        <p:spPr>
          <a:xfrm rot="16200000" flipH="1">
            <a:off x="3619500" y="3524072"/>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 name="Curved Connector 7"/>
          <p:cNvCxnSpPr>
            <a:stCxn id="5" idx="4"/>
            <a:endCxn id="4" idx="5"/>
          </p:cNvCxnSpPr>
          <p:nvPr/>
        </p:nvCxnSpPr>
        <p:spPr>
          <a:xfrm rot="5400000" flipH="1">
            <a:off x="6167017" y="1804390"/>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 name="Curved Connector 13"/>
          <p:cNvCxnSpPr>
            <a:stCxn id="5" idx="4"/>
            <a:endCxn id="5" idx="2"/>
          </p:cNvCxnSpPr>
          <p:nvPr/>
        </p:nvCxnSpPr>
        <p:spPr>
          <a:xfrm rot="5400000" flipH="1">
            <a:off x="8229600" y="3866972"/>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Curved Connector 29"/>
          <p:cNvCxnSpPr>
            <a:stCxn id="5" idx="6"/>
            <a:endCxn id="4" idx="4"/>
          </p:cNvCxnSpPr>
          <p:nvPr/>
        </p:nvCxnSpPr>
        <p:spPr>
          <a:xfrm flipH="1">
            <a:off x="3619500" y="3866972"/>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Curved Connector 13"/>
          <p:cNvCxnSpPr>
            <a:stCxn id="4" idx="4"/>
            <a:endCxn id="4" idx="2"/>
          </p:cNvCxnSpPr>
          <p:nvPr/>
        </p:nvCxnSpPr>
        <p:spPr>
          <a:xfrm rot="5400000" flipH="1">
            <a:off x="3276600" y="3866972"/>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00200" y="4209871"/>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13" name="TextBox 12"/>
          <p:cNvSpPr txBox="1"/>
          <p:nvPr/>
        </p:nvSpPr>
        <p:spPr>
          <a:xfrm>
            <a:off x="9448800" y="4133671"/>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14" name="TextBox 13"/>
          <p:cNvSpPr txBox="1"/>
          <p:nvPr/>
        </p:nvSpPr>
        <p:spPr>
          <a:xfrm>
            <a:off x="5334000" y="2224206"/>
            <a:ext cx="2133600" cy="461665"/>
          </a:xfrm>
          <a:prstGeom prst="rect">
            <a:avLst/>
          </a:prstGeom>
          <a:noFill/>
        </p:spPr>
        <p:txBody>
          <a:bodyPr wrap="square" rtlCol="0">
            <a:spAutoFit/>
          </a:bodyPr>
          <a:lstStyle/>
          <a:p>
            <a:r>
              <a:rPr lang="en-US" sz="2400" dirty="0" smtClean="0">
                <a:latin typeface="Calibri" pitchFamily="34" charset="0"/>
              </a:rPr>
              <a:t>?? 	</a:t>
            </a:r>
            <a:r>
              <a:rPr lang="en-US" sz="2400" dirty="0" smtClean="0">
                <a:solidFill>
                  <a:srgbClr val="008000"/>
                </a:solidFill>
                <a:latin typeface="Calibri" pitchFamily="34" charset="0"/>
              </a:rPr>
              <a:t>$0</a:t>
            </a:r>
            <a:endParaRPr lang="en-US" sz="2400" dirty="0">
              <a:latin typeface="Calibri" pitchFamily="34" charset="0"/>
            </a:endParaRPr>
          </a:p>
        </p:txBody>
      </p:sp>
      <p:sp>
        <p:nvSpPr>
          <p:cNvPr id="15" name="TextBox 14"/>
          <p:cNvSpPr txBox="1"/>
          <p:nvPr/>
        </p:nvSpPr>
        <p:spPr>
          <a:xfrm>
            <a:off x="4800600" y="3074074"/>
            <a:ext cx="2133600" cy="830997"/>
          </a:xfrm>
          <a:prstGeom prst="rect">
            <a:avLst/>
          </a:prstGeom>
          <a:noFill/>
        </p:spPr>
        <p:txBody>
          <a:bodyPr wrap="square" rtlCol="0">
            <a:spAutoFit/>
          </a:bodyPr>
          <a:lstStyle/>
          <a:p>
            <a:r>
              <a:rPr lang="en-US" sz="2400" dirty="0" smtClean="0">
                <a:latin typeface="Calibri" pitchFamily="34" charset="0"/>
              </a:rPr>
              <a:t>?? </a:t>
            </a:r>
          </a:p>
          <a:p>
            <a:r>
              <a:rPr lang="en-US" sz="2400" dirty="0" smtClean="0">
                <a:solidFill>
                  <a:srgbClr val="008000"/>
                </a:solidFill>
                <a:latin typeface="Calibri" pitchFamily="34" charset="0"/>
              </a:rPr>
              <a:t>$2</a:t>
            </a:r>
            <a:endParaRPr lang="en-US" sz="2400" dirty="0">
              <a:latin typeface="Calibri" pitchFamily="34" charset="0"/>
            </a:endParaRPr>
          </a:p>
        </p:txBody>
      </p:sp>
      <p:sp>
        <p:nvSpPr>
          <p:cNvPr id="16" name="TextBox 15"/>
          <p:cNvSpPr txBox="1"/>
          <p:nvPr/>
        </p:nvSpPr>
        <p:spPr>
          <a:xfrm>
            <a:off x="5486400" y="4590871"/>
            <a:ext cx="2133600" cy="461665"/>
          </a:xfrm>
          <a:prstGeom prst="rect">
            <a:avLst/>
          </a:prstGeom>
          <a:noFill/>
        </p:spPr>
        <p:txBody>
          <a:bodyPr wrap="square" rtlCol="0">
            <a:spAutoFit/>
          </a:bodyPr>
          <a:lstStyle/>
          <a:p>
            <a:r>
              <a:rPr lang="en-US" sz="2400" dirty="0" smtClean="0">
                <a:latin typeface="Calibri" pitchFamily="34" charset="0"/>
              </a:rPr>
              <a:t>?? 	</a:t>
            </a:r>
            <a:r>
              <a:rPr lang="en-US" sz="2400" dirty="0" smtClean="0">
                <a:solidFill>
                  <a:srgbClr val="008000"/>
                </a:solidFill>
                <a:latin typeface="Calibri" pitchFamily="34" charset="0"/>
              </a:rPr>
              <a:t>$2</a:t>
            </a:r>
            <a:endParaRPr lang="en-US" sz="2400" dirty="0">
              <a:latin typeface="Calibri" pitchFamily="34" charset="0"/>
            </a:endParaRPr>
          </a:p>
        </p:txBody>
      </p:sp>
      <p:sp>
        <p:nvSpPr>
          <p:cNvPr id="17" name="TextBox 16"/>
          <p:cNvSpPr txBox="1"/>
          <p:nvPr/>
        </p:nvSpPr>
        <p:spPr>
          <a:xfrm>
            <a:off x="6858000" y="3600271"/>
            <a:ext cx="2133600" cy="830997"/>
          </a:xfrm>
          <a:prstGeom prst="rect">
            <a:avLst/>
          </a:prstGeom>
          <a:noFill/>
        </p:spPr>
        <p:txBody>
          <a:bodyPr wrap="square" rtlCol="0">
            <a:spAutoFit/>
          </a:bodyPr>
          <a:lstStyle/>
          <a:p>
            <a:r>
              <a:rPr lang="en-US" sz="2400" dirty="0" smtClean="0">
                <a:latin typeface="Calibri" pitchFamily="34" charset="0"/>
              </a:rPr>
              <a:t>?? </a:t>
            </a:r>
          </a:p>
          <a:p>
            <a:r>
              <a:rPr lang="en-US" sz="2400" dirty="0" smtClean="0">
                <a:solidFill>
                  <a:srgbClr val="008000"/>
                </a:solidFill>
                <a:latin typeface="Calibri" pitchFamily="34" charset="0"/>
              </a:rPr>
              <a:t>$0</a:t>
            </a:r>
            <a:endParaRPr lang="en-US" sz="2400" dirty="0">
              <a:latin typeface="Calibri" pitchFamily="34"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Just Happened?</a:t>
            </a:r>
            <a:endParaRPr lang="en-US" dirty="0"/>
          </a:p>
        </p:txBody>
      </p:sp>
      <p:sp>
        <p:nvSpPr>
          <p:cNvPr id="3" name="Content Placeholder 2"/>
          <p:cNvSpPr>
            <a:spLocks noGrp="1"/>
          </p:cNvSpPr>
          <p:nvPr>
            <p:ph idx="1"/>
          </p:nvPr>
        </p:nvSpPr>
        <p:spPr>
          <a:xfrm>
            <a:off x="406400" y="1366836"/>
            <a:ext cx="11379200" cy="4729164"/>
          </a:xfrm>
        </p:spPr>
        <p:txBody>
          <a:bodyPr/>
          <a:lstStyle/>
          <a:p>
            <a:r>
              <a:rPr lang="en-US" sz="2800" dirty="0" smtClean="0"/>
              <a:t>That wasn’t planning, it was learning!</a:t>
            </a:r>
          </a:p>
          <a:p>
            <a:pPr lvl="1"/>
            <a:r>
              <a:rPr lang="en-US" sz="2400" dirty="0" smtClean="0"/>
              <a:t>Specifically, reinforcement learning</a:t>
            </a:r>
          </a:p>
          <a:p>
            <a:pPr lvl="1"/>
            <a:r>
              <a:rPr lang="en-US" sz="2400" dirty="0" smtClean="0"/>
              <a:t>There was an MDP, but you couldn’t solve it with just computation</a:t>
            </a:r>
          </a:p>
          <a:p>
            <a:pPr lvl="1"/>
            <a:r>
              <a:rPr lang="en-US" sz="2400" dirty="0" smtClean="0"/>
              <a:t>You needed to actually act to figure it out</a:t>
            </a:r>
          </a:p>
          <a:p>
            <a:pPr lvl="1"/>
            <a:endParaRPr lang="en-US" sz="2400" dirty="0" smtClean="0"/>
          </a:p>
          <a:p>
            <a:r>
              <a:rPr lang="en-US" sz="2800" dirty="0" smtClean="0"/>
              <a:t>Important ideas in reinforcement learning that came up</a:t>
            </a:r>
          </a:p>
          <a:p>
            <a:pPr lvl="1"/>
            <a:r>
              <a:rPr lang="en-US" sz="2400" dirty="0" smtClean="0"/>
              <a:t>Exploration: you have to try unknown actions to get information</a:t>
            </a:r>
          </a:p>
          <a:p>
            <a:pPr lvl="1"/>
            <a:r>
              <a:rPr lang="en-US" sz="2400" dirty="0" smtClean="0"/>
              <a:t>Exploitation: eventually, you have to use what you know</a:t>
            </a:r>
          </a:p>
          <a:p>
            <a:pPr lvl="1"/>
            <a:r>
              <a:rPr lang="en-US" sz="2400" dirty="0" smtClean="0"/>
              <a:t>Regret: even if you learn intelligently, you make mistakes</a:t>
            </a:r>
          </a:p>
          <a:p>
            <a:pPr lvl="1"/>
            <a:r>
              <a:rPr lang="en-US" sz="2400" dirty="0" smtClean="0"/>
              <a:t>Sampling: because of chance, you have to try things repeatedly</a:t>
            </a:r>
          </a:p>
          <a:p>
            <a:pPr lvl="1"/>
            <a:r>
              <a:rPr lang="en-US" sz="2400" dirty="0" smtClean="0"/>
              <a:t>Difficulty: learning can be much harder than solving a known MDP</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601200" y="1371600"/>
            <a:ext cx="2362200" cy="2362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Reinforcement Learning!</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t>Asynchronous Value Iteration*</a:t>
            </a:r>
          </a:p>
        </p:txBody>
      </p:sp>
      <p:sp>
        <p:nvSpPr>
          <p:cNvPr id="3" name="Content Placeholder 2"/>
          <p:cNvSpPr>
            <a:spLocks noGrp="1"/>
          </p:cNvSpPr>
          <p:nvPr>
            <p:ph idx="1"/>
          </p:nvPr>
        </p:nvSpPr>
        <p:spPr>
          <a:xfrm>
            <a:off x="1524000" y="1447800"/>
            <a:ext cx="8229600" cy="4953000"/>
          </a:xfrm>
        </p:spPr>
        <p:txBody>
          <a:bodyPr/>
          <a:lstStyle/>
          <a:p>
            <a:pPr>
              <a:defRPr/>
            </a:pPr>
            <a:r>
              <a:rPr lang="en-US" sz="2400" dirty="0" smtClean="0"/>
              <a:t>In value iteration, we update every state in each iteration</a:t>
            </a:r>
          </a:p>
          <a:p>
            <a:pPr>
              <a:defRPr/>
            </a:pPr>
            <a:endParaRPr lang="en-US" sz="2400" dirty="0" smtClean="0"/>
          </a:p>
          <a:p>
            <a:pPr marL="342900" lvl="1" indent="-342900">
              <a:buClr>
                <a:schemeClr val="accent2"/>
              </a:buClr>
              <a:defRPr/>
            </a:pPr>
            <a:r>
              <a:rPr lang="en-US" sz="2400" dirty="0" smtClean="0">
                <a:solidFill>
                  <a:schemeClr val="accent2"/>
                </a:solidFill>
                <a:ea typeface="+mn-ea"/>
                <a:cs typeface="+mn-cs"/>
              </a:rPr>
              <a:t>Actually, </a:t>
            </a:r>
            <a:r>
              <a:rPr lang="en-US" sz="2400" i="1" dirty="0" smtClean="0">
                <a:solidFill>
                  <a:schemeClr val="accent2"/>
                </a:solidFill>
                <a:ea typeface="+mn-ea"/>
                <a:cs typeface="+mn-cs"/>
              </a:rPr>
              <a:t>any</a:t>
            </a:r>
            <a:r>
              <a:rPr lang="en-US" sz="2400" dirty="0" smtClean="0">
                <a:solidFill>
                  <a:schemeClr val="accent2"/>
                </a:solidFill>
                <a:ea typeface="+mn-ea"/>
                <a:cs typeface="+mn-cs"/>
              </a:rPr>
              <a:t> sequences of Bellman updates will converge if every state is visited infinitely often</a:t>
            </a:r>
          </a:p>
          <a:p>
            <a:pPr>
              <a:buFont typeface="Wingdings" pitchFamily="2" charset="2"/>
              <a:buNone/>
              <a:defRPr/>
            </a:pPr>
            <a:endParaRPr lang="en-US" sz="2400" dirty="0" smtClean="0"/>
          </a:p>
          <a:p>
            <a:pPr>
              <a:defRPr/>
            </a:pPr>
            <a:r>
              <a:rPr lang="en-US" sz="2400" dirty="0" smtClean="0"/>
              <a:t>In fact, we can update the policy as seldom or often as we like, and we will still converge</a:t>
            </a:r>
          </a:p>
          <a:p>
            <a:pPr>
              <a:buFont typeface="Wingdings" pitchFamily="2" charset="2"/>
              <a:buNone/>
              <a:defRPr/>
            </a:pPr>
            <a:endParaRPr lang="en-US" sz="2400" dirty="0" smtClean="0"/>
          </a:p>
          <a:p>
            <a:pPr>
              <a:defRPr/>
            </a:pPr>
            <a:r>
              <a:rPr lang="en-US" sz="2400" dirty="0" smtClean="0"/>
              <a:t>Idea: Update states whose value we expect to change:</a:t>
            </a:r>
          </a:p>
          <a:p>
            <a:pPr>
              <a:buFont typeface="Wingdings" pitchFamily="2" charset="2"/>
              <a:buNone/>
              <a:defRPr/>
            </a:pPr>
            <a:r>
              <a:rPr lang="en-US" sz="2400" dirty="0" smtClean="0"/>
              <a:t>	If                         is large then update predecessors of s</a:t>
            </a:r>
          </a:p>
        </p:txBody>
      </p:sp>
      <p:pic>
        <p:nvPicPr>
          <p:cNvPr id="21508" name="Picture 3" descr="C:\Documents and Settings\Administrator\My Documents\My Pictures\Picture1.png"/>
          <p:cNvPicPr>
            <a:picLocks noChangeAspect="1" noChangeArrowheads="1"/>
          </p:cNvPicPr>
          <p:nvPr/>
        </p:nvPicPr>
        <p:blipFill>
          <a:blip r:embed="rId3" cstate="print"/>
          <a:srcRect/>
          <a:stretch>
            <a:fillRect/>
          </a:stretch>
        </p:blipFill>
        <p:spPr bwMode="auto">
          <a:xfrm>
            <a:off x="2070100" y="5295900"/>
            <a:ext cx="1841500" cy="4445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Interlude</a:t>
            </a:r>
            <a:endParaRPr lang="en-US" dirty="0"/>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26582" y="1295401"/>
            <a:ext cx="8572499" cy="5714999"/>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Gridworld</a:t>
            </a:r>
            <a:r>
              <a:rPr lang="en-US" dirty="0" smtClean="0"/>
              <a:t>: Q*</a:t>
            </a:r>
            <a:endParaRPr lang="en-US" dirty="0"/>
          </a:p>
        </p:txBody>
      </p:sp>
      <p:pic>
        <p:nvPicPr>
          <p:cNvPr id="3" name="Picture 2" descr="Screen Shot 2014-08-11 at 12.16.0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3424" y="1143000"/>
            <a:ext cx="6245153" cy="5740401"/>
          </a:xfrm>
          <a:prstGeom prst="rect">
            <a:avLst/>
          </a:prstGeom>
        </p:spPr>
      </p:pic>
    </p:spTree>
    <p:extLst>
      <p:ext uri="{BB962C8B-B14F-4D97-AF65-F5344CB8AC3E}">
        <p14:creationId xmlns:p14="http://schemas.microsoft.com/office/powerpoint/2010/main" val="34682738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Bellman Equations</a:t>
            </a:r>
            <a:endParaRPr lang="en-US" dirty="0"/>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smtClean="0">
                <a:latin typeface="Calibri" pitchFamily="34" charset="0"/>
              </a:rPr>
              <a:t>How to be optimal:</a:t>
            </a:r>
          </a:p>
          <a:p>
            <a:endParaRPr lang="en-US" dirty="0" smtClean="0">
              <a:latin typeface="Calibri" pitchFamily="34" charset="0"/>
            </a:endParaRPr>
          </a:p>
          <a:p>
            <a:r>
              <a:rPr lang="en-US" sz="2800" dirty="0" smtClean="0">
                <a:latin typeface="Calibri" pitchFamily="34" charset="0"/>
              </a:rPr>
              <a:t>    Step 1: Take correct first action</a:t>
            </a:r>
          </a:p>
          <a:p>
            <a:endParaRPr lang="en-US" dirty="0" smtClean="0">
              <a:latin typeface="Calibri" pitchFamily="34" charset="0"/>
            </a:endParaRPr>
          </a:p>
          <a:p>
            <a:r>
              <a:rPr lang="en-US" sz="2800" dirty="0" smtClean="0">
                <a:latin typeface="Calibri" pitchFamily="34" charset="0"/>
              </a:rPr>
              <a:t>    Step 2: Keep being optimal</a:t>
            </a:r>
            <a:endParaRPr lang="en-US" sz="2800" dirty="0">
              <a:latin typeface="Calibri" pitchFamily="34" charset="0"/>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 name="DEFAULTDISPLAYSOURCE" val="\documentclass{article}\pagestyle{empty}&#10;\begin{document}&#10;&#10;\end{document}&#10;"/>
  <p:tag name="EMBEDFONTS" val="1"/>
</p:tagLst>
</file>

<file path=ppt/tags/tag10.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13.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14.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15.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6.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3.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37.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9.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59867</TotalTime>
  <Words>6123</Words>
  <Application>Microsoft Macintosh PowerPoint</Application>
  <PresentationFormat>Widescreen</PresentationFormat>
  <Paragraphs>884</Paragraphs>
  <Slides>78</Slides>
  <Notes>70</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Calibri</vt:lpstr>
      <vt:lpstr>Mangal</vt:lpstr>
      <vt:lpstr>ＭＳ Ｐゴシック</vt:lpstr>
      <vt:lpstr>Symbol</vt:lpstr>
      <vt:lpstr>Times New Roman</vt:lpstr>
      <vt:lpstr>Wingdings</vt:lpstr>
      <vt:lpstr>Arial</vt:lpstr>
      <vt:lpstr>dan-berkeley-nlp-v1</vt:lpstr>
      <vt:lpstr>Register to vote at  vote.org</vt:lpstr>
      <vt:lpstr> Markov Decision Processes 2  </vt:lpstr>
      <vt:lpstr>Markov Decision Processes 2</vt:lpstr>
      <vt:lpstr>Example: Grid World</vt:lpstr>
      <vt:lpstr>Recap: MDPs</vt:lpstr>
      <vt:lpstr>Optimal Quantities</vt:lpstr>
      <vt:lpstr>Gridworld Values V*</vt:lpstr>
      <vt:lpstr>Gridworld: Q*</vt:lpstr>
      <vt:lpstr>The Bellman Equations</vt:lpstr>
      <vt:lpstr>The Bellman Equations</vt:lpstr>
      <vt:lpstr>Values of States</vt:lpstr>
      <vt:lpstr>Racing Search Tree</vt:lpstr>
      <vt:lpstr>Racing Search Tree</vt:lpstr>
      <vt:lpstr>Racing Search Tree</vt:lpstr>
      <vt:lpstr>Time-Limited Values</vt:lpstr>
      <vt:lpstr>k=0</vt:lpstr>
      <vt:lpstr>k=1</vt:lpstr>
      <vt:lpstr>k=2</vt:lpstr>
      <vt:lpstr>k=3</vt:lpstr>
      <vt:lpstr>k=4</vt:lpstr>
      <vt:lpstr>k=5</vt:lpstr>
      <vt:lpstr>k=6</vt:lpstr>
      <vt:lpstr>k=7</vt:lpstr>
      <vt:lpstr>k=8</vt:lpstr>
      <vt:lpstr>k=9</vt:lpstr>
      <vt:lpstr>k=10</vt:lpstr>
      <vt:lpstr>k=11</vt:lpstr>
      <vt:lpstr>k=12</vt:lpstr>
      <vt:lpstr>k=100</vt:lpstr>
      <vt:lpstr>Computing Time-Limited Values</vt:lpstr>
      <vt:lpstr>Value Iteration</vt:lpstr>
      <vt:lpstr>Value Iteration</vt:lpstr>
      <vt:lpstr>Example: Value Iteration</vt:lpstr>
      <vt:lpstr>Example: Value Iteration</vt:lpstr>
      <vt:lpstr>Convergence*</vt:lpstr>
      <vt:lpstr>Value Iteration</vt:lpstr>
      <vt:lpstr>Convergence*</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Problems with Value Iteration</vt:lpstr>
      <vt:lpstr>Policy Iteration</vt:lpstr>
      <vt:lpstr>Policy Iteration</vt:lpstr>
      <vt:lpstr>Comparison</vt:lpstr>
      <vt:lpstr>Summary: MDP Algorithms</vt:lpstr>
      <vt:lpstr>Double Bandits</vt:lpstr>
      <vt:lpstr>Double-Bandit MDP</vt:lpstr>
      <vt:lpstr>Offline Planning</vt:lpstr>
      <vt:lpstr>Let’s Play!</vt:lpstr>
      <vt:lpstr>Online Planning</vt:lpstr>
      <vt:lpstr>Let’s Play!</vt:lpstr>
      <vt:lpstr>What Just Happened?</vt:lpstr>
      <vt:lpstr>Next Time: Reinforcement Learning!</vt:lpstr>
      <vt:lpstr>Asynchronous Value Iteration*</vt:lpstr>
      <vt:lpstr>Interlude</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2690</cp:revision>
  <cp:lastPrinted>2018-10-08T18:54:43Z</cp:lastPrinted>
  <dcterms:created xsi:type="dcterms:W3CDTF">2004-08-27T04:16:05Z</dcterms:created>
  <dcterms:modified xsi:type="dcterms:W3CDTF">2018-10-09T14:42:38Z</dcterms:modified>
</cp:coreProperties>
</file>